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261" r:id="rId5"/>
    <p:sldId id="260" r:id="rId6"/>
    <p:sldId id="277" r:id="rId7"/>
    <p:sldId id="259" r:id="rId8"/>
    <p:sldId id="276" r:id="rId9"/>
    <p:sldId id="280" r:id="rId10"/>
    <p:sldId id="281" r:id="rId11"/>
    <p:sldId id="278" r:id="rId12"/>
    <p:sldId id="262" r:id="rId13"/>
    <p:sldId id="291" r:id="rId14"/>
    <p:sldId id="279" r:id="rId15"/>
    <p:sldId id="290" r:id="rId16"/>
    <p:sldId id="275" r:id="rId17"/>
    <p:sldId id="282" r:id="rId18"/>
    <p:sldId id="283" r:id="rId19"/>
    <p:sldId id="285" r:id="rId20"/>
    <p:sldId id="268" r:id="rId21"/>
    <p:sldId id="286" r:id="rId22"/>
    <p:sldId id="287" r:id="rId23"/>
    <p:sldId id="288" r:id="rId24"/>
    <p:sldId id="274" r:id="rId25"/>
    <p:sldId id="264" r:id="rId26"/>
    <p:sldId id="284" r:id="rId27"/>
    <p:sldId id="271" r:id="rId28"/>
    <p:sldId id="272" r:id="rId29"/>
    <p:sldId id="269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81509"/>
  </p:normalViewPr>
  <p:slideViewPr>
    <p:cSldViewPr snapToGrid="0" snapToObjects="1">
      <p:cViewPr varScale="1">
        <p:scale>
          <a:sx n="120" d="100"/>
          <a:sy n="120" d="100"/>
        </p:scale>
        <p:origin x="20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https://www.slideshare.net/AhmadHafizIsmail/introduction-to-graphql-or-how-i-learned-to-stop-worrying-about-rest-apis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Two</a:t>
            </a:r>
            <a:r>
              <a:rPr lang="nl-NL" dirty="0" smtClean="0"/>
              <a:t> ROOT types:</a:t>
            </a:r>
            <a:r>
              <a:rPr lang="nl-NL" baseline="0" dirty="0" smtClean="0"/>
              <a:t> </a:t>
            </a:r>
          </a:p>
          <a:p>
            <a:pPr lvl="1"/>
            <a:r>
              <a:rPr lang="nl-NL" dirty="0" smtClean="0"/>
              <a:t>Query</a:t>
            </a:r>
          </a:p>
          <a:p>
            <a:pPr lvl="1"/>
            <a:r>
              <a:rPr lang="nl-NL" dirty="0" err="1" smtClean="0"/>
              <a:t>Mutation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44050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Special </a:t>
            </a:r>
            <a:r>
              <a:rPr lang="nl-NL" dirty="0" err="1" smtClean="0"/>
              <a:t>build</a:t>
            </a:r>
            <a:r>
              <a:rPr lang="nl-NL" dirty="0" smtClean="0"/>
              <a:t> in types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62229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Special </a:t>
            </a:r>
            <a:r>
              <a:rPr lang="nl-NL" dirty="0" err="1" smtClean="0"/>
              <a:t>build</a:t>
            </a:r>
            <a:r>
              <a:rPr lang="nl-NL" dirty="0" smtClean="0"/>
              <a:t> in types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45884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Type</a:t>
            </a:r>
          </a:p>
          <a:p>
            <a:pPr lvl="1"/>
            <a:r>
              <a:rPr lang="nl-NL" dirty="0" smtClean="0"/>
              <a:t>Fields</a:t>
            </a:r>
          </a:p>
          <a:p>
            <a:pPr lvl="2"/>
            <a:r>
              <a:rPr lang="nl-NL" dirty="0" smtClean="0"/>
              <a:t>Fields are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build</a:t>
            </a:r>
            <a:r>
              <a:rPr lang="nl-NL" baseline="0" dirty="0" smtClean="0"/>
              <a:t> in types</a:t>
            </a:r>
          </a:p>
          <a:p>
            <a:pPr lvl="2"/>
            <a:r>
              <a:rPr lang="nl-NL" baseline="0" dirty="0" smtClean="0"/>
              <a:t>Or </a:t>
            </a:r>
            <a:r>
              <a:rPr lang="nl-NL" baseline="0" dirty="0" err="1" smtClean="0"/>
              <a:t>other</a:t>
            </a:r>
            <a:r>
              <a:rPr lang="nl-NL" baseline="0" dirty="0" smtClean="0"/>
              <a:t> types</a:t>
            </a:r>
          </a:p>
          <a:p>
            <a:pPr lvl="2"/>
            <a:r>
              <a:rPr lang="nl-NL" baseline="0" dirty="0" err="1" smtClean="0"/>
              <a:t>Singular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plural</a:t>
            </a:r>
            <a:r>
              <a:rPr lang="nl-NL" baseline="0" dirty="0" smtClean="0"/>
              <a:t> []</a:t>
            </a:r>
            <a:endParaRPr lang="nl-NL" dirty="0" smtClean="0"/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54982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Special </a:t>
            </a:r>
            <a:r>
              <a:rPr lang="nl-NL" dirty="0" err="1" smtClean="0"/>
              <a:t>build</a:t>
            </a:r>
            <a:r>
              <a:rPr lang="nl-NL" dirty="0" smtClean="0"/>
              <a:t> in types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551372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915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3079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6835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Multiple REST</a:t>
            </a:r>
            <a:r>
              <a:rPr lang="nl-NL" baseline="0" dirty="0" smtClean="0"/>
              <a:t> calls </a:t>
            </a:r>
            <a:r>
              <a:rPr lang="nl-NL" baseline="0" dirty="0" err="1" smtClean="0"/>
              <a:t>needed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get </a:t>
            </a:r>
            <a:r>
              <a:rPr lang="nl-NL" baseline="0" dirty="0" err="1" smtClean="0"/>
              <a:t>all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data on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screen. </a:t>
            </a:r>
          </a:p>
          <a:p>
            <a:r>
              <a:rPr lang="nl-NL" baseline="0" dirty="0" err="1" smtClean="0"/>
              <a:t>From</a:t>
            </a:r>
            <a:r>
              <a:rPr lang="nl-NL" baseline="0" dirty="0" smtClean="0"/>
              <a:t> multiple different services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72715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87139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http://graphql.org/learn/thinking-in-graphs/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2"/>
                </a:solidFill>
              </a:rPr>
              <a:t>‹nr.›</a:t>
            </a:fld>
            <a:endParaRPr lang="en-GB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graphql.org/learn/" TargetMode="External"/><Relationship Id="rId4" Type="http://schemas.openxmlformats.org/officeDocument/2006/relationships/hyperlink" Target="https://www.howtographql.com/" TargetMode="External"/><Relationship Id="rId5" Type="http://schemas.openxmlformats.org/officeDocument/2006/relationships/hyperlink" Target="https://github.com/graphql-java/awesome-graphql-java" TargetMode="External"/><Relationship Id="rId6" Type="http://schemas.openxmlformats.org/officeDocument/2006/relationships/hyperlink" Target="https://developers.facebook.com/docs/graph-api/using-graph-api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REST in peace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442" y="1425287"/>
            <a:ext cx="5157537" cy="18051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But</a:t>
            </a:r>
            <a:r>
              <a:rPr lang="mr-IN" dirty="0" smtClean="0"/>
              <a:t>…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/>
            <a:r>
              <a:rPr lang="nl-NL" dirty="0" smtClean="0"/>
              <a:t>No real standard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doing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(best-</a:t>
            </a:r>
            <a:r>
              <a:rPr lang="nl-NL" dirty="0" err="1" smtClean="0"/>
              <a:t>practice</a:t>
            </a:r>
            <a:r>
              <a:rPr lang="nl-NL" dirty="0" smtClean="0"/>
              <a:t>)</a:t>
            </a:r>
          </a:p>
          <a:p>
            <a:pPr marL="285750" indent="-285750"/>
            <a:r>
              <a:rPr lang="nl-NL" dirty="0" smtClean="0"/>
              <a:t>Lot of details </a:t>
            </a:r>
            <a:r>
              <a:rPr lang="nl-NL" dirty="0" err="1" smtClean="0"/>
              <a:t>you</a:t>
            </a:r>
            <a:r>
              <a:rPr lang="nl-NL" dirty="0" smtClean="0"/>
              <a:t> have </a:t>
            </a:r>
            <a:r>
              <a:rPr lang="nl-NL" dirty="0" err="1" smtClean="0"/>
              <a:t>to</a:t>
            </a:r>
            <a:r>
              <a:rPr lang="nl-NL" dirty="0" smtClean="0"/>
              <a:t> deal </a:t>
            </a:r>
            <a:r>
              <a:rPr lang="nl-NL" dirty="0" err="1" smtClean="0"/>
              <a:t>with</a:t>
            </a:r>
            <a:r>
              <a:rPr lang="nl-NL" dirty="0" smtClean="0"/>
              <a:t> as a </a:t>
            </a:r>
            <a:r>
              <a:rPr lang="nl-NL" dirty="0" err="1" smtClean="0"/>
              <a:t>developer</a:t>
            </a:r>
            <a:r>
              <a:rPr lang="nl-NL" dirty="0" smtClean="0"/>
              <a:t>!</a:t>
            </a:r>
          </a:p>
          <a:p>
            <a:pPr marL="285750" indent="-285750"/>
            <a:endParaRPr lang="nl-NL" dirty="0" smtClean="0"/>
          </a:p>
          <a:p>
            <a:pPr marL="285750" indent="-285750"/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46493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nl-NL" dirty="0"/>
              <a:t>The </a:t>
            </a:r>
            <a:r>
              <a:rPr lang="nl-NL" dirty="0" err="1"/>
              <a:t>same</a:t>
            </a:r>
            <a:r>
              <a:rPr lang="nl-NL" dirty="0"/>
              <a:t> website</a:t>
            </a:r>
            <a:r>
              <a:rPr lang="mr-IN" dirty="0"/>
              <a:t>…</a:t>
            </a:r>
            <a:r>
              <a:rPr lang="en-US" dirty="0"/>
              <a:t>using </a:t>
            </a:r>
            <a:r>
              <a:rPr lang="en-US" dirty="0" err="1"/>
              <a:t>GraphQL</a:t>
            </a:r>
            <a:endParaRPr lang="en-GB" dirty="0"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6742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38100" marR="38100" lvl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dirty="0" smtClean="0"/>
              <a:t>Query</a:t>
            </a:r>
          </a:p>
          <a:p>
            <a:pPr marL="38100" marR="38100" lvl="0">
              <a:lnSpc>
                <a:spcPct val="100000"/>
              </a:lnSpc>
              <a:spcAft>
                <a:spcPts val="0"/>
              </a:spcAft>
              <a:buNone/>
            </a:pPr>
            <a:r>
              <a:rPr lang="mr-IN" dirty="0" smtClean="0"/>
              <a:t>{</a:t>
            </a:r>
            <a:r>
              <a:rPr lang="mr-IN" dirty="0"/>
              <a:t/>
            </a:r>
            <a:br>
              <a:rPr lang="mr-IN" dirty="0"/>
            </a:br>
            <a:r>
              <a:rPr lang="mr-IN" dirty="0"/>
              <a:t>    </a:t>
            </a:r>
            <a:r>
              <a:rPr lang="mr-IN" dirty="0" err="1" smtClean="0">
                <a:solidFill>
                  <a:srgbClr val="9876AA"/>
                </a:solidFill>
              </a:rPr>
              <a:t>order</a:t>
            </a:r>
            <a:r>
              <a:rPr lang="mr-IN" dirty="0" smtClean="0">
                <a:solidFill>
                  <a:srgbClr val="9876AA"/>
                </a:solidFill>
              </a:rPr>
              <a:t> </a:t>
            </a:r>
            <a:r>
              <a:rPr lang="mr-IN" dirty="0" smtClean="0"/>
              <a:t>(</a:t>
            </a:r>
            <a:r>
              <a:rPr lang="mr-IN" dirty="0" err="1"/>
              <a:t>id</a:t>
            </a:r>
            <a:r>
              <a:rPr lang="mr-IN" dirty="0">
                <a:solidFill>
                  <a:srgbClr val="CC7832"/>
                </a:solidFill>
              </a:rPr>
              <a:t>: </a:t>
            </a:r>
            <a:r>
              <a:rPr lang="mr-IN" dirty="0">
                <a:solidFill>
                  <a:srgbClr val="6897BB"/>
                </a:solidFill>
              </a:rPr>
              <a:t>4370307900</a:t>
            </a:r>
            <a:r>
              <a:rPr lang="mr-IN" dirty="0"/>
              <a:t>) {</a:t>
            </a:r>
            <a:br>
              <a:rPr lang="mr-IN" dirty="0"/>
            </a:br>
            <a:r>
              <a:rPr lang="mr-IN" dirty="0"/>
              <a:t>        </a:t>
            </a:r>
            <a:r>
              <a:rPr lang="mr-IN" dirty="0" err="1">
                <a:solidFill>
                  <a:srgbClr val="9876AA"/>
                </a:solidFill>
              </a:rPr>
              <a:t>totalPrice</a:t>
            </a:r>
            <a:r>
              <a:rPr lang="mr-IN" dirty="0">
                <a:solidFill>
                  <a:srgbClr val="9876AA"/>
                </a:solidFill>
              </a:rPr>
              <a:t/>
            </a:r>
            <a:br>
              <a:rPr lang="mr-IN" dirty="0">
                <a:solidFill>
                  <a:srgbClr val="9876AA"/>
                </a:solidFill>
              </a:rPr>
            </a:br>
            <a:r>
              <a:rPr lang="mr-IN" dirty="0">
                <a:solidFill>
                  <a:srgbClr val="9876AA"/>
                </a:solidFill>
              </a:rPr>
              <a:t>        </a:t>
            </a:r>
            <a:r>
              <a:rPr lang="mr-IN" dirty="0" err="1">
                <a:solidFill>
                  <a:srgbClr val="9876AA"/>
                </a:solidFill>
              </a:rPr>
              <a:t>orderItems</a:t>
            </a:r>
            <a:r>
              <a:rPr lang="mr-IN" dirty="0">
                <a:solidFill>
                  <a:srgbClr val="9876AA"/>
                </a:solidFill>
              </a:rPr>
              <a:t> </a:t>
            </a:r>
            <a:r>
              <a:rPr lang="mr-IN" dirty="0"/>
              <a:t>{</a:t>
            </a:r>
            <a:br>
              <a:rPr lang="mr-IN" dirty="0"/>
            </a:br>
            <a:r>
              <a:rPr lang="mr-IN" dirty="0"/>
              <a:t>            </a:t>
            </a:r>
            <a:r>
              <a:rPr lang="mr-IN" dirty="0" err="1">
                <a:solidFill>
                  <a:srgbClr val="9876AA"/>
                </a:solidFill>
              </a:rPr>
              <a:t>product</a:t>
            </a:r>
            <a:r>
              <a:rPr lang="mr-IN" dirty="0">
                <a:solidFill>
                  <a:srgbClr val="9876AA"/>
                </a:solidFill>
              </a:rPr>
              <a:t> </a:t>
            </a:r>
            <a:r>
              <a:rPr lang="mr-IN" dirty="0"/>
              <a:t>{</a:t>
            </a:r>
            <a:br>
              <a:rPr lang="mr-IN" dirty="0"/>
            </a:br>
            <a:r>
              <a:rPr lang="mr-IN" dirty="0"/>
              <a:t>                </a:t>
            </a:r>
            <a:r>
              <a:rPr lang="mr-IN" dirty="0" err="1">
                <a:solidFill>
                  <a:srgbClr val="9876AA"/>
                </a:solidFill>
              </a:rPr>
              <a:t>imageUrl</a:t>
            </a:r>
            <a:r>
              <a:rPr lang="mr-IN" dirty="0">
                <a:solidFill>
                  <a:srgbClr val="9876AA"/>
                </a:solidFill>
              </a:rPr>
              <a:t/>
            </a:r>
            <a:br>
              <a:rPr lang="mr-IN" dirty="0">
                <a:solidFill>
                  <a:srgbClr val="9876AA"/>
                </a:solidFill>
              </a:rPr>
            </a:br>
            <a:r>
              <a:rPr lang="mr-IN" dirty="0">
                <a:solidFill>
                  <a:srgbClr val="9876AA"/>
                </a:solidFill>
              </a:rPr>
              <a:t>            </a:t>
            </a:r>
            <a:r>
              <a:rPr lang="mr-IN" dirty="0"/>
              <a:t>}</a:t>
            </a:r>
            <a:br>
              <a:rPr lang="mr-IN" dirty="0"/>
            </a:br>
            <a:r>
              <a:rPr lang="mr-IN" dirty="0"/>
              <a:t>            </a:t>
            </a:r>
            <a:r>
              <a:rPr lang="mr-IN" dirty="0" err="1">
                <a:solidFill>
                  <a:srgbClr val="9876AA"/>
                </a:solidFill>
              </a:rPr>
              <a:t>shipment</a:t>
            </a:r>
            <a:r>
              <a:rPr lang="mr-IN" dirty="0">
                <a:solidFill>
                  <a:srgbClr val="9876AA"/>
                </a:solidFill>
              </a:rPr>
              <a:t> </a:t>
            </a:r>
            <a:r>
              <a:rPr lang="mr-IN" dirty="0"/>
              <a:t>{</a:t>
            </a:r>
            <a:br>
              <a:rPr lang="mr-IN" dirty="0"/>
            </a:br>
            <a:r>
              <a:rPr lang="mr-IN" dirty="0"/>
              <a:t>                </a:t>
            </a:r>
            <a:r>
              <a:rPr lang="mr-IN" dirty="0" err="1">
                <a:solidFill>
                  <a:srgbClr val="9876AA"/>
                </a:solidFill>
              </a:rPr>
              <a:t>status</a:t>
            </a:r>
            <a:r>
              <a:rPr lang="mr-IN" dirty="0">
                <a:solidFill>
                  <a:srgbClr val="9876AA"/>
                </a:solidFill>
              </a:rPr>
              <a:t/>
            </a:r>
            <a:br>
              <a:rPr lang="mr-IN" dirty="0">
                <a:solidFill>
                  <a:srgbClr val="9876AA"/>
                </a:solidFill>
              </a:rPr>
            </a:br>
            <a:r>
              <a:rPr lang="mr-IN" dirty="0">
                <a:solidFill>
                  <a:srgbClr val="9876AA"/>
                </a:solidFill>
              </a:rPr>
              <a:t>            </a:t>
            </a:r>
            <a:r>
              <a:rPr lang="mr-IN" dirty="0"/>
              <a:t>}</a:t>
            </a:r>
            <a:br>
              <a:rPr lang="mr-IN" dirty="0"/>
            </a:br>
            <a:r>
              <a:rPr lang="mr-IN" dirty="0"/>
              <a:t>        }</a:t>
            </a:r>
            <a:br>
              <a:rPr lang="mr-IN" dirty="0"/>
            </a:br>
            <a:r>
              <a:rPr lang="mr-IN" dirty="0"/>
              <a:t>    }</a:t>
            </a:r>
            <a:br>
              <a:rPr lang="mr-IN" dirty="0"/>
            </a:br>
            <a:r>
              <a:rPr lang="mr-IN" dirty="0" smtClean="0"/>
              <a:t>}</a:t>
            </a:r>
            <a:endParaRPr dirty="0"/>
          </a:p>
        </p:txBody>
      </p:sp>
      <p:sp>
        <p:nvSpPr>
          <p:cNvPr id="4" name="Shape 73"/>
          <p:cNvSpPr txBox="1">
            <a:spLocks/>
          </p:cNvSpPr>
          <p:nvPr/>
        </p:nvSpPr>
        <p:spPr>
          <a:xfrm>
            <a:off x="4572000" y="1152475"/>
            <a:ext cx="45720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marR="38100">
              <a:lnSpc>
                <a:spcPct val="100000"/>
              </a:lnSpc>
              <a:spcAft>
                <a:spcPts val="0"/>
              </a:spcAft>
              <a:buFontTx/>
              <a:buNone/>
            </a:pPr>
            <a:r>
              <a:rPr lang="en-US" dirty="0" smtClean="0"/>
              <a:t>Result</a:t>
            </a:r>
          </a:p>
          <a:p>
            <a:pPr marL="38100" marR="38100">
              <a:lnSpc>
                <a:spcPct val="100000"/>
              </a:lnSpc>
              <a:spcAft>
                <a:spcPts val="0"/>
              </a:spcAft>
              <a:buFontTx/>
              <a:buNone/>
            </a:pPr>
            <a:r>
              <a:rPr lang="mr-IN" dirty="0" smtClean="0"/>
              <a:t>{</a:t>
            </a:r>
            <a:r>
              <a:rPr lang="mr-IN" sz="1000" dirty="0"/>
              <a:t/>
            </a:r>
            <a:br>
              <a:rPr lang="mr-IN" sz="1000" dirty="0"/>
            </a:br>
            <a:r>
              <a:rPr lang="mr-IN" sz="1100" dirty="0"/>
              <a:t>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data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/>
              <a:t>{</a:t>
            </a:r>
            <a:br>
              <a:rPr lang="mr-IN" sz="1100" dirty="0"/>
            </a:br>
            <a:r>
              <a:rPr lang="mr-IN" sz="1100" dirty="0"/>
              <a:t>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order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/>
              <a:t>{</a:t>
            </a:r>
            <a:br>
              <a:rPr lang="mr-IN" sz="1100" dirty="0"/>
            </a:br>
            <a:r>
              <a:rPr lang="mr-IN" sz="1100" dirty="0"/>
              <a:t>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totalPrice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>
                <a:solidFill>
                  <a:srgbClr val="6A8759"/>
                </a:solidFill>
              </a:rPr>
              <a:t>"23.93"</a:t>
            </a:r>
            <a:r>
              <a:rPr lang="mr-IN" sz="1100" dirty="0">
                <a:solidFill>
                  <a:srgbClr val="CC7832"/>
                </a:solidFill>
              </a:rPr>
              <a:t>,</a:t>
            </a:r>
            <a:br>
              <a:rPr lang="mr-IN" sz="1100" dirty="0">
                <a:solidFill>
                  <a:srgbClr val="CC7832"/>
                </a:solidFill>
              </a:rPr>
            </a:br>
            <a:r>
              <a:rPr lang="mr-IN" sz="1100" dirty="0">
                <a:solidFill>
                  <a:srgbClr val="CC7832"/>
                </a:solidFill>
              </a:rPr>
              <a:t>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orderItems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/>
              <a:t>[</a:t>
            </a:r>
            <a:br>
              <a:rPr lang="mr-IN" sz="1100" dirty="0"/>
            </a:br>
            <a:r>
              <a:rPr lang="mr-IN" sz="1100" dirty="0"/>
              <a:t>        {</a:t>
            </a:r>
            <a:br>
              <a:rPr lang="mr-IN" sz="1100" dirty="0"/>
            </a:br>
            <a:r>
              <a:rPr lang="mr-IN" sz="1100" dirty="0"/>
              <a:t>    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product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/>
              <a:t>{</a:t>
            </a:r>
            <a:br>
              <a:rPr lang="mr-IN" sz="1100" dirty="0"/>
            </a:br>
            <a:r>
              <a:rPr lang="mr-IN" sz="1100" dirty="0"/>
              <a:t>      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imageUrl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>
                <a:solidFill>
                  <a:srgbClr val="6A8759"/>
                </a:solidFill>
              </a:rPr>
              <a:t>"</a:t>
            </a:r>
            <a:r>
              <a:rPr lang="mr-IN" sz="1100" dirty="0" err="1">
                <a:solidFill>
                  <a:srgbClr val="6A8759"/>
                </a:solidFill>
              </a:rPr>
              <a:t>https</a:t>
            </a:r>
            <a:r>
              <a:rPr lang="mr-IN" sz="1100" dirty="0" smtClean="0">
                <a:solidFill>
                  <a:srgbClr val="6A8759"/>
                </a:solidFill>
              </a:rPr>
              <a:t>://</a:t>
            </a:r>
            <a:r>
              <a:rPr lang="en-US" sz="1100" dirty="0" smtClean="0">
                <a:solidFill>
                  <a:srgbClr val="6A8759"/>
                </a:solidFill>
              </a:rPr>
              <a:t>123</a:t>
            </a:r>
            <a:r>
              <a:rPr lang="mr-IN" sz="1100" dirty="0" smtClean="0">
                <a:solidFill>
                  <a:srgbClr val="6A8759"/>
                </a:solidFill>
              </a:rPr>
              <a:t>.</a:t>
            </a:r>
            <a:r>
              <a:rPr lang="mr-IN" sz="1100" dirty="0" err="1" smtClean="0">
                <a:solidFill>
                  <a:srgbClr val="6A8759"/>
                </a:solidFill>
              </a:rPr>
              <a:t>img</a:t>
            </a:r>
            <a:r>
              <a:rPr lang="mr-IN" sz="1100" dirty="0">
                <a:solidFill>
                  <a:srgbClr val="6A8759"/>
                </a:solidFill>
              </a:rPr>
              <a:t>"</a:t>
            </a:r>
            <a:br>
              <a:rPr lang="mr-IN" sz="1100" dirty="0">
                <a:solidFill>
                  <a:srgbClr val="6A8759"/>
                </a:solidFill>
              </a:rPr>
            </a:br>
            <a:r>
              <a:rPr lang="mr-IN" sz="1100" dirty="0">
                <a:solidFill>
                  <a:srgbClr val="6A8759"/>
                </a:solidFill>
              </a:rPr>
              <a:t>          </a:t>
            </a:r>
            <a:r>
              <a:rPr lang="mr-IN" sz="1100" dirty="0"/>
              <a:t>}</a:t>
            </a:r>
            <a:r>
              <a:rPr lang="mr-IN" sz="1100" dirty="0">
                <a:solidFill>
                  <a:srgbClr val="CC7832"/>
                </a:solidFill>
              </a:rPr>
              <a:t>,</a:t>
            </a:r>
            <a:br>
              <a:rPr lang="mr-IN" sz="1100" dirty="0">
                <a:solidFill>
                  <a:srgbClr val="CC7832"/>
                </a:solidFill>
              </a:rPr>
            </a:br>
            <a:r>
              <a:rPr lang="mr-IN" sz="1100" dirty="0">
                <a:solidFill>
                  <a:srgbClr val="CC7832"/>
                </a:solidFill>
              </a:rPr>
              <a:t>    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shipment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/>
              <a:t>{</a:t>
            </a:r>
            <a:br>
              <a:rPr lang="mr-IN" sz="1100" dirty="0"/>
            </a:br>
            <a:r>
              <a:rPr lang="mr-IN" sz="1100" dirty="0"/>
              <a:t>      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status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>
                <a:solidFill>
                  <a:srgbClr val="6A8759"/>
                </a:solidFill>
              </a:rPr>
              <a:t>"</a:t>
            </a:r>
            <a:r>
              <a:rPr lang="mr-IN" sz="1100" dirty="0" err="1">
                <a:solidFill>
                  <a:srgbClr val="6A8759"/>
                </a:solidFill>
              </a:rPr>
              <a:t>verzonden</a:t>
            </a:r>
            <a:r>
              <a:rPr lang="mr-IN" sz="1100" dirty="0">
                <a:solidFill>
                  <a:srgbClr val="6A8759"/>
                </a:solidFill>
              </a:rPr>
              <a:t>"</a:t>
            </a:r>
            <a:br>
              <a:rPr lang="mr-IN" sz="1100" dirty="0">
                <a:solidFill>
                  <a:srgbClr val="6A8759"/>
                </a:solidFill>
              </a:rPr>
            </a:br>
            <a:r>
              <a:rPr lang="mr-IN" sz="1100" dirty="0">
                <a:solidFill>
                  <a:srgbClr val="6A8759"/>
                </a:solidFill>
              </a:rPr>
              <a:t>          </a:t>
            </a:r>
            <a:r>
              <a:rPr lang="mr-IN" sz="1100" dirty="0"/>
              <a:t>}</a:t>
            </a:r>
            <a:br>
              <a:rPr lang="mr-IN" sz="1100" dirty="0"/>
            </a:br>
            <a:r>
              <a:rPr lang="mr-IN" sz="1100" dirty="0"/>
              <a:t>        }</a:t>
            </a:r>
            <a:r>
              <a:rPr lang="mr-IN" sz="1100" dirty="0">
                <a:solidFill>
                  <a:srgbClr val="CC7832"/>
                </a:solidFill>
              </a:rPr>
              <a:t>,</a:t>
            </a:r>
            <a:br>
              <a:rPr lang="mr-IN" sz="1100" dirty="0">
                <a:solidFill>
                  <a:srgbClr val="CC7832"/>
                </a:solidFill>
              </a:rPr>
            </a:br>
            <a:r>
              <a:rPr lang="mr-IN" sz="1100" dirty="0">
                <a:solidFill>
                  <a:srgbClr val="CC7832"/>
                </a:solidFill>
              </a:rPr>
              <a:t>        </a:t>
            </a:r>
            <a:r>
              <a:rPr lang="mr-IN" sz="1100" dirty="0"/>
              <a:t>{</a:t>
            </a:r>
            <a:br>
              <a:rPr lang="mr-IN" sz="1100" dirty="0"/>
            </a:br>
            <a:r>
              <a:rPr lang="mr-IN" sz="1100" dirty="0"/>
              <a:t>    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product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/>
              <a:t>{</a:t>
            </a:r>
            <a:br>
              <a:rPr lang="mr-IN" sz="1100" dirty="0"/>
            </a:br>
            <a:r>
              <a:rPr lang="mr-IN" sz="1100" dirty="0"/>
              <a:t>      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imageUrl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>
                <a:solidFill>
                  <a:srgbClr val="6A8759"/>
                </a:solidFill>
              </a:rPr>
              <a:t>"</a:t>
            </a:r>
            <a:r>
              <a:rPr lang="mr-IN" sz="1100" dirty="0" err="1">
                <a:solidFill>
                  <a:srgbClr val="6A8759"/>
                </a:solidFill>
              </a:rPr>
              <a:t>https</a:t>
            </a:r>
            <a:r>
              <a:rPr lang="mr-IN" sz="1100" dirty="0" smtClean="0">
                <a:solidFill>
                  <a:srgbClr val="6A8759"/>
                </a:solidFill>
              </a:rPr>
              <a:t>://</a:t>
            </a:r>
            <a:r>
              <a:rPr lang="en-US" sz="1100" dirty="0" smtClean="0">
                <a:solidFill>
                  <a:srgbClr val="6A8759"/>
                </a:solidFill>
              </a:rPr>
              <a:t>234</a:t>
            </a:r>
            <a:r>
              <a:rPr lang="mr-IN" sz="1100" dirty="0" smtClean="0">
                <a:solidFill>
                  <a:srgbClr val="6A8759"/>
                </a:solidFill>
              </a:rPr>
              <a:t>.</a:t>
            </a:r>
            <a:r>
              <a:rPr lang="mr-IN" sz="1100" dirty="0" err="1" smtClean="0">
                <a:solidFill>
                  <a:srgbClr val="6A8759"/>
                </a:solidFill>
              </a:rPr>
              <a:t>img</a:t>
            </a:r>
            <a:r>
              <a:rPr lang="mr-IN" sz="1100" dirty="0">
                <a:solidFill>
                  <a:srgbClr val="6A8759"/>
                </a:solidFill>
              </a:rPr>
              <a:t>"</a:t>
            </a:r>
            <a:br>
              <a:rPr lang="mr-IN" sz="1100" dirty="0">
                <a:solidFill>
                  <a:srgbClr val="6A8759"/>
                </a:solidFill>
              </a:rPr>
            </a:br>
            <a:r>
              <a:rPr lang="mr-IN" sz="1100" dirty="0">
                <a:solidFill>
                  <a:srgbClr val="6A8759"/>
                </a:solidFill>
              </a:rPr>
              <a:t>          </a:t>
            </a:r>
            <a:r>
              <a:rPr lang="mr-IN" sz="1100" dirty="0"/>
              <a:t>}</a:t>
            </a:r>
            <a:r>
              <a:rPr lang="mr-IN" sz="1100" dirty="0">
                <a:solidFill>
                  <a:srgbClr val="CC7832"/>
                </a:solidFill>
              </a:rPr>
              <a:t>,</a:t>
            </a:r>
            <a:br>
              <a:rPr lang="mr-IN" sz="1100" dirty="0">
                <a:solidFill>
                  <a:srgbClr val="CC7832"/>
                </a:solidFill>
              </a:rPr>
            </a:br>
            <a:r>
              <a:rPr lang="mr-IN" sz="1100" dirty="0">
                <a:solidFill>
                  <a:srgbClr val="CC7832"/>
                </a:solidFill>
              </a:rPr>
              <a:t>    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shipment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/>
              <a:t>{</a:t>
            </a:r>
            <a:br>
              <a:rPr lang="mr-IN" sz="1100" dirty="0"/>
            </a:br>
            <a:r>
              <a:rPr lang="mr-IN" sz="1100" dirty="0"/>
              <a:t>            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 err="1">
                <a:solidFill>
                  <a:srgbClr val="9876AA"/>
                </a:solidFill>
              </a:rPr>
              <a:t>status</a:t>
            </a:r>
            <a:r>
              <a:rPr lang="mr-IN" sz="1100" dirty="0">
                <a:solidFill>
                  <a:srgbClr val="9876AA"/>
                </a:solidFill>
              </a:rPr>
              <a:t>"</a:t>
            </a:r>
            <a:r>
              <a:rPr lang="mr-IN" sz="1100" dirty="0">
                <a:solidFill>
                  <a:srgbClr val="CC7832"/>
                </a:solidFill>
              </a:rPr>
              <a:t>: </a:t>
            </a:r>
            <a:r>
              <a:rPr lang="mr-IN" sz="1100" dirty="0">
                <a:solidFill>
                  <a:srgbClr val="6A8759"/>
                </a:solidFill>
              </a:rPr>
              <a:t>"</a:t>
            </a:r>
            <a:r>
              <a:rPr lang="mr-IN" sz="1100" dirty="0" err="1">
                <a:solidFill>
                  <a:srgbClr val="6A8759"/>
                </a:solidFill>
              </a:rPr>
              <a:t>verzonden</a:t>
            </a:r>
            <a:r>
              <a:rPr lang="mr-IN" sz="1100" dirty="0">
                <a:solidFill>
                  <a:srgbClr val="6A8759"/>
                </a:solidFill>
              </a:rPr>
              <a:t>"</a:t>
            </a:r>
            <a:br>
              <a:rPr lang="mr-IN" sz="1100" dirty="0">
                <a:solidFill>
                  <a:srgbClr val="6A8759"/>
                </a:solidFill>
              </a:rPr>
            </a:br>
            <a:r>
              <a:rPr lang="mr-IN" sz="1100" dirty="0">
                <a:solidFill>
                  <a:srgbClr val="6A8759"/>
                </a:solidFill>
              </a:rPr>
              <a:t>          </a:t>
            </a:r>
            <a:r>
              <a:rPr lang="mr-IN" sz="1100" dirty="0"/>
              <a:t>}</a:t>
            </a:r>
            <a:br>
              <a:rPr lang="mr-IN" sz="1100" dirty="0"/>
            </a:br>
            <a:r>
              <a:rPr lang="mr-IN" sz="1100" dirty="0" smtClean="0"/>
              <a:t>        }</a:t>
            </a:r>
            <a:br>
              <a:rPr lang="mr-IN" sz="1100" dirty="0" smtClean="0"/>
            </a:br>
            <a:r>
              <a:rPr lang="mr-IN" sz="1100" dirty="0" smtClean="0"/>
              <a:t>      ]</a:t>
            </a:r>
            <a:br>
              <a:rPr lang="mr-IN" sz="1100" dirty="0" smtClean="0"/>
            </a:br>
            <a:r>
              <a:rPr lang="mr-IN" sz="1100" dirty="0" smtClean="0"/>
              <a:t>    }</a:t>
            </a:r>
            <a:br>
              <a:rPr lang="mr-IN" sz="1100" dirty="0" smtClean="0"/>
            </a:br>
            <a:r>
              <a:rPr lang="mr-IN" sz="1100" dirty="0" smtClean="0"/>
              <a:t>  }</a:t>
            </a:r>
            <a:br>
              <a:rPr lang="mr-IN" sz="1100" dirty="0" smtClean="0"/>
            </a:br>
            <a:r>
              <a:rPr lang="mr-IN" sz="1100" dirty="0" smtClean="0"/>
              <a:t>}</a:t>
            </a:r>
            <a:endParaRPr lang="mr-IN" sz="1100" dirty="0"/>
          </a:p>
        </p:txBody>
      </p:sp>
    </p:spTree>
    <p:extLst>
      <p:ext uri="{BB962C8B-B14F-4D97-AF65-F5344CB8AC3E}">
        <p14:creationId xmlns:p14="http://schemas.microsoft.com/office/powerpoint/2010/main" val="1655607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err="1"/>
              <a:t>GraphQL</a:t>
            </a:r>
            <a:r>
              <a:rPr lang="en-GB" dirty="0"/>
              <a:t> </a:t>
            </a:r>
            <a:r>
              <a:rPr lang="en-GB" dirty="0" smtClean="0"/>
              <a:t>schema definition options</a:t>
            </a:r>
            <a:endParaRPr lang="en-GB" dirty="0"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/>
              <a:t>You </a:t>
            </a:r>
            <a:r>
              <a:rPr lang="en-GB" dirty="0"/>
              <a:t>model your business domain as a </a:t>
            </a:r>
            <a:r>
              <a:rPr lang="en-GB" dirty="0" smtClean="0"/>
              <a:t>graph</a:t>
            </a:r>
          </a:p>
          <a:p>
            <a:pPr lvl="0">
              <a:spcBef>
                <a:spcPts val="0"/>
              </a:spcBef>
              <a:buNone/>
            </a:pPr>
            <a:r>
              <a:rPr lang="en-GB" dirty="0" smtClean="0"/>
              <a:t>Different implementation options</a:t>
            </a:r>
            <a:endParaRPr lang="en-GB" dirty="0"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dirty="0" smtClean="0"/>
              <a:t>Schema-first</a:t>
            </a:r>
            <a:r>
              <a:rPr lang="en-GB" dirty="0" smtClean="0"/>
              <a:t>: </a:t>
            </a:r>
            <a:r>
              <a:rPr lang="en-GB" dirty="0" err="1" smtClean="0"/>
              <a:t>GraphQL</a:t>
            </a:r>
            <a:r>
              <a:rPr lang="en-GB" dirty="0" smtClean="0"/>
              <a:t> SDL/IDL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dirty="0" smtClean="0"/>
              <a:t>Code-first approach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dirty="0" smtClean="0"/>
              <a:t>Hybrid: </a:t>
            </a:r>
            <a:r>
              <a:rPr lang="en-GB" dirty="0" smtClean="0"/>
              <a:t>SPQR (speaker)</a:t>
            </a:r>
            <a:endParaRPr lang="en-GB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GraphQL</a:t>
            </a:r>
            <a:r>
              <a:rPr lang="nl-NL" dirty="0" smtClean="0"/>
              <a:t> schema: </a:t>
            </a:r>
            <a:r>
              <a:rPr lang="nl-NL" dirty="0" err="1" smtClean="0"/>
              <a:t>defines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types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</a:pPr>
            <a:r>
              <a:rPr lang="nl-NL" b="1" dirty="0">
                <a:solidFill>
                  <a:srgbClr val="CC7832"/>
                </a:solidFill>
              </a:rPr>
              <a:t>schema </a:t>
            </a:r>
            <a:r>
              <a:rPr lang="nl-NL" dirty="0"/>
              <a:t>{</a:t>
            </a:r>
            <a:br>
              <a:rPr lang="nl-NL" dirty="0"/>
            </a:br>
            <a:r>
              <a:rPr lang="nl-NL" dirty="0"/>
              <a:t>    </a:t>
            </a:r>
            <a:r>
              <a:rPr lang="nl-NL" b="1" dirty="0">
                <a:solidFill>
                  <a:srgbClr val="CC7832"/>
                </a:solidFill>
              </a:rPr>
              <a:t>query</a:t>
            </a:r>
            <a:r>
              <a:rPr lang="nl-NL" dirty="0">
                <a:solidFill>
                  <a:srgbClr val="CC7832"/>
                </a:solidFill>
              </a:rPr>
              <a:t>: </a:t>
            </a:r>
            <a:r>
              <a:rPr lang="nl-NL" dirty="0"/>
              <a:t>Query</a:t>
            </a:r>
            <a:br>
              <a:rPr lang="nl-NL" dirty="0"/>
            </a:br>
            <a:r>
              <a:rPr lang="nl-NL" dirty="0"/>
              <a:t>    </a:t>
            </a:r>
            <a:r>
              <a:rPr lang="nl-NL" b="1" dirty="0" err="1">
                <a:solidFill>
                  <a:srgbClr val="CC7832"/>
                </a:solidFill>
              </a:rPr>
              <a:t>mutation</a:t>
            </a:r>
            <a:r>
              <a:rPr lang="nl-NL" dirty="0">
                <a:solidFill>
                  <a:srgbClr val="CC7832"/>
                </a:solidFill>
              </a:rPr>
              <a:t>: </a:t>
            </a:r>
            <a:r>
              <a:rPr lang="nl-NL" dirty="0" err="1"/>
              <a:t>Mutation</a:t>
            </a:r>
            <a:r>
              <a:rPr lang="nl-NL" dirty="0"/>
              <a:t/>
            </a:r>
            <a:br>
              <a:rPr lang="nl-NL" dirty="0"/>
            </a:br>
            <a:r>
              <a:rPr lang="nl-NL" dirty="0"/>
              <a:t>}</a:t>
            </a:r>
            <a:br>
              <a:rPr lang="nl-NL" dirty="0"/>
            </a:br>
            <a:r>
              <a:rPr lang="nl-NL" dirty="0"/>
              <a:t/>
            </a:r>
            <a:br>
              <a:rPr lang="nl-NL" dirty="0"/>
            </a:br>
            <a:r>
              <a:rPr lang="nl-NL" b="1" dirty="0">
                <a:solidFill>
                  <a:srgbClr val="CC7832"/>
                </a:solidFill>
              </a:rPr>
              <a:t>type </a:t>
            </a:r>
            <a:r>
              <a:rPr lang="nl-NL" dirty="0">
                <a:solidFill>
                  <a:srgbClr val="FFC66D"/>
                </a:solidFill>
              </a:rPr>
              <a:t>Query </a:t>
            </a:r>
            <a:r>
              <a:rPr lang="nl-NL" dirty="0"/>
              <a:t>{</a:t>
            </a:r>
            <a:br>
              <a:rPr lang="nl-NL" dirty="0"/>
            </a:br>
            <a:r>
              <a:rPr lang="nl-NL" dirty="0"/>
              <a:t>    </a:t>
            </a:r>
            <a:r>
              <a:rPr lang="mr-IN" dirty="0" smtClean="0">
                <a:solidFill>
                  <a:srgbClr val="9876AA"/>
                </a:solidFill>
              </a:rPr>
              <a:t>…</a:t>
            </a:r>
            <a:r>
              <a:rPr lang="nl-NL" dirty="0"/>
              <a:t/>
            </a:r>
            <a:br>
              <a:rPr lang="nl-NL" dirty="0"/>
            </a:br>
            <a:r>
              <a:rPr lang="nl-NL" dirty="0"/>
              <a:t>}</a:t>
            </a:r>
            <a:br>
              <a:rPr lang="nl-NL" dirty="0"/>
            </a:br>
            <a:r>
              <a:rPr lang="nl-NL" dirty="0"/>
              <a:t/>
            </a:r>
            <a:br>
              <a:rPr lang="nl-NL" dirty="0"/>
            </a:br>
            <a:r>
              <a:rPr lang="nl-NL" b="1" dirty="0">
                <a:solidFill>
                  <a:srgbClr val="CC7832"/>
                </a:solidFill>
              </a:rPr>
              <a:t>type </a:t>
            </a:r>
            <a:r>
              <a:rPr lang="nl-NL" dirty="0" err="1">
                <a:solidFill>
                  <a:srgbClr val="FFC66D"/>
                </a:solidFill>
              </a:rPr>
              <a:t>Mutation</a:t>
            </a:r>
            <a:r>
              <a:rPr lang="nl-NL" dirty="0">
                <a:solidFill>
                  <a:srgbClr val="FFC66D"/>
                </a:solidFill>
              </a:rPr>
              <a:t> </a:t>
            </a:r>
            <a:r>
              <a:rPr lang="nl-NL" dirty="0"/>
              <a:t>{</a:t>
            </a:r>
            <a:br>
              <a:rPr lang="nl-NL" dirty="0"/>
            </a:br>
            <a:r>
              <a:rPr lang="nl-NL" dirty="0"/>
              <a:t>    </a:t>
            </a:r>
            <a:r>
              <a:rPr lang="mr-IN" dirty="0" smtClean="0">
                <a:solidFill>
                  <a:srgbClr val="9876AA"/>
                </a:solidFill>
              </a:rPr>
              <a:t>…</a:t>
            </a:r>
            <a:r>
              <a:rPr lang="nl-NL" dirty="0"/>
              <a:t/>
            </a:r>
            <a:br>
              <a:rPr lang="nl-NL" dirty="0"/>
            </a:br>
            <a:r>
              <a:rPr lang="nl-NL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8497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GraphQL</a:t>
            </a:r>
            <a:r>
              <a:rPr lang="nl-NL" dirty="0" smtClean="0"/>
              <a:t> type </a:t>
            </a:r>
            <a:r>
              <a:rPr lang="nl-NL" dirty="0" err="1" smtClean="0"/>
              <a:t>definition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51423"/>
          </a:xfrm>
        </p:spPr>
        <p:txBody>
          <a:bodyPr/>
          <a:lstStyle/>
          <a:p>
            <a:pPr>
              <a:lnSpc>
                <a:spcPct val="100000"/>
              </a:lnSpc>
              <a:buNone/>
            </a:pPr>
            <a:r>
              <a:rPr lang="nl-NL" b="1" dirty="0">
                <a:solidFill>
                  <a:srgbClr val="CC7832"/>
                </a:solidFill>
              </a:rPr>
              <a:t>type </a:t>
            </a:r>
            <a:r>
              <a:rPr lang="nl-NL" dirty="0" err="1" smtClean="0">
                <a:solidFill>
                  <a:srgbClr val="FFC66D"/>
                </a:solidFill>
              </a:rPr>
              <a:t>TypeName</a:t>
            </a:r>
            <a:r>
              <a:rPr lang="nl-NL" dirty="0" smtClean="0">
                <a:solidFill>
                  <a:srgbClr val="FFC66D"/>
                </a:solidFill>
              </a:rPr>
              <a:t> </a:t>
            </a:r>
            <a:r>
              <a:rPr lang="nl-NL" dirty="0" smtClean="0"/>
              <a:t>{</a:t>
            </a:r>
            <a:r>
              <a:rPr lang="nl-NL" dirty="0"/>
              <a:t/>
            </a:r>
            <a:br>
              <a:rPr lang="nl-NL" dirty="0"/>
            </a:br>
            <a:r>
              <a:rPr lang="nl-NL" dirty="0"/>
              <a:t>    </a:t>
            </a:r>
            <a:r>
              <a:rPr lang="nl-NL" dirty="0" err="1" smtClean="0">
                <a:solidFill>
                  <a:srgbClr val="9876AA"/>
                </a:solidFill>
              </a:rPr>
              <a:t>fieldName</a:t>
            </a:r>
            <a:r>
              <a:rPr lang="nl-NL" dirty="0" smtClean="0">
                <a:solidFill>
                  <a:srgbClr val="CC7832"/>
                </a:solidFill>
              </a:rPr>
              <a:t>: </a:t>
            </a:r>
            <a:r>
              <a:rPr lang="nl-NL" dirty="0" err="1" smtClean="0"/>
              <a:t>FieldType</a:t>
            </a:r>
            <a:r>
              <a:rPr lang="nl-NL" dirty="0"/>
              <a:t/>
            </a:r>
            <a:br>
              <a:rPr lang="nl-NL" dirty="0"/>
            </a:br>
            <a:r>
              <a:rPr lang="nl-NL" dirty="0" smtClean="0"/>
              <a:t>}</a:t>
            </a:r>
          </a:p>
          <a:p>
            <a:pPr>
              <a:lnSpc>
                <a:spcPct val="100000"/>
              </a:lnSpc>
              <a:buNone/>
            </a:pPr>
            <a:endParaRPr lang="nl-NL" dirty="0"/>
          </a:p>
          <a:p>
            <a:pPr>
              <a:lnSpc>
                <a:spcPct val="100000"/>
              </a:lnSpc>
              <a:buNone/>
            </a:pPr>
            <a:endParaRPr lang="nl-NL" dirty="0" smtClean="0"/>
          </a:p>
          <a:p>
            <a:pPr>
              <a:lnSpc>
                <a:spcPct val="100000"/>
              </a:lnSpc>
              <a:buNone/>
            </a:pPr>
            <a:endParaRPr lang="nl-NL" dirty="0"/>
          </a:p>
          <a:p>
            <a:pPr>
              <a:lnSpc>
                <a:spcPct val="100000"/>
              </a:lnSpc>
              <a:buNone/>
            </a:pPr>
            <a:endParaRPr lang="nl-NL" dirty="0"/>
          </a:p>
        </p:txBody>
      </p:sp>
      <p:sp>
        <p:nvSpPr>
          <p:cNvPr id="7" name="Tijdelijke aanduiding voor tekst 2"/>
          <p:cNvSpPr txBox="1">
            <a:spLocks/>
          </p:cNvSpPr>
          <p:nvPr/>
        </p:nvSpPr>
        <p:spPr>
          <a:xfrm>
            <a:off x="3324258" y="1152474"/>
            <a:ext cx="8520600" cy="34514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None/>
            </a:pPr>
            <a:r>
              <a:rPr lang="nl-NL" dirty="0" err="1" smtClean="0"/>
              <a:t>Build</a:t>
            </a:r>
            <a:r>
              <a:rPr lang="nl-NL" dirty="0" smtClean="0"/>
              <a:t> in </a:t>
            </a:r>
            <a:r>
              <a:rPr lang="nl-NL" dirty="0" err="1" smtClean="0"/>
              <a:t>Scalar</a:t>
            </a:r>
            <a:r>
              <a:rPr lang="nl-NL" dirty="0" smtClean="0"/>
              <a:t> types:</a:t>
            </a:r>
          </a:p>
          <a:p>
            <a:pPr marL="285750" indent="-285750"/>
            <a:r>
              <a:rPr lang="nl-NL" dirty="0" smtClean="0"/>
              <a:t>Int</a:t>
            </a:r>
            <a:r>
              <a:rPr lang="nl-NL" dirty="0"/>
              <a:t>: A </a:t>
            </a:r>
            <a:r>
              <a:rPr lang="nl-NL" dirty="0" err="1"/>
              <a:t>signed</a:t>
            </a:r>
            <a:r>
              <a:rPr lang="nl-NL" dirty="0"/>
              <a:t> 32‐bit integer.</a:t>
            </a:r>
          </a:p>
          <a:p>
            <a:pPr marL="285750" indent="-285750"/>
            <a:r>
              <a:rPr lang="nl-NL" dirty="0" err="1"/>
              <a:t>Float</a:t>
            </a:r>
            <a:r>
              <a:rPr lang="nl-NL" dirty="0"/>
              <a:t>: A </a:t>
            </a:r>
            <a:r>
              <a:rPr lang="nl-NL" dirty="0" err="1"/>
              <a:t>signed</a:t>
            </a:r>
            <a:r>
              <a:rPr lang="nl-NL" dirty="0"/>
              <a:t> double-</a:t>
            </a:r>
            <a:r>
              <a:rPr lang="nl-NL" dirty="0" err="1"/>
              <a:t>precision</a:t>
            </a:r>
            <a:r>
              <a:rPr lang="nl-NL" dirty="0"/>
              <a:t> </a:t>
            </a:r>
            <a:r>
              <a:rPr lang="nl-NL" dirty="0" err="1"/>
              <a:t>floating</a:t>
            </a:r>
            <a:r>
              <a:rPr lang="nl-NL" dirty="0"/>
              <a:t>-point </a:t>
            </a:r>
            <a:r>
              <a:rPr lang="nl-NL" dirty="0" err="1"/>
              <a:t>value</a:t>
            </a:r>
            <a:r>
              <a:rPr lang="nl-NL" dirty="0"/>
              <a:t>.</a:t>
            </a:r>
          </a:p>
          <a:p>
            <a:pPr marL="285750" indent="-285750"/>
            <a:r>
              <a:rPr lang="nl-NL" dirty="0"/>
              <a:t>String: A UTF‐8 </a:t>
            </a:r>
            <a:r>
              <a:rPr lang="nl-NL" dirty="0" err="1"/>
              <a:t>character</a:t>
            </a:r>
            <a:r>
              <a:rPr lang="nl-NL" dirty="0"/>
              <a:t> </a:t>
            </a:r>
            <a:r>
              <a:rPr lang="nl-NL" dirty="0" err="1"/>
              <a:t>sequence</a:t>
            </a:r>
            <a:r>
              <a:rPr lang="nl-NL" dirty="0"/>
              <a:t>.</a:t>
            </a:r>
          </a:p>
          <a:p>
            <a:pPr marL="285750" indent="-285750"/>
            <a:r>
              <a:rPr lang="nl-NL" dirty="0" err="1"/>
              <a:t>Boolean</a:t>
            </a:r>
            <a:r>
              <a:rPr lang="nl-NL" dirty="0"/>
              <a:t>: </a:t>
            </a:r>
            <a:r>
              <a:rPr lang="nl-NL" dirty="0" err="1"/>
              <a:t>true</a:t>
            </a:r>
            <a:r>
              <a:rPr lang="nl-NL" dirty="0"/>
              <a:t> or </a:t>
            </a:r>
            <a:r>
              <a:rPr lang="nl-NL" dirty="0" err="1"/>
              <a:t>false</a:t>
            </a:r>
            <a:r>
              <a:rPr lang="nl-NL" dirty="0"/>
              <a:t>.</a:t>
            </a:r>
          </a:p>
          <a:p>
            <a:pPr marL="285750" indent="-285750"/>
            <a:r>
              <a:rPr lang="nl-NL" dirty="0"/>
              <a:t>ID: The ID </a:t>
            </a:r>
            <a:r>
              <a:rPr lang="nl-NL" dirty="0" err="1"/>
              <a:t>scalar</a:t>
            </a:r>
            <a:r>
              <a:rPr lang="nl-NL" dirty="0"/>
              <a:t> type </a:t>
            </a:r>
            <a:r>
              <a:rPr lang="nl-NL" dirty="0" err="1"/>
              <a:t>represents</a:t>
            </a:r>
            <a:r>
              <a:rPr lang="nl-NL" dirty="0"/>
              <a:t> a </a:t>
            </a:r>
            <a:r>
              <a:rPr lang="nl-NL" dirty="0" err="1"/>
              <a:t>unique</a:t>
            </a:r>
            <a:r>
              <a:rPr lang="nl-NL" dirty="0"/>
              <a:t> </a:t>
            </a:r>
            <a:r>
              <a:rPr lang="nl-NL" dirty="0" err="1" smtClean="0"/>
              <a:t>identifier</a:t>
            </a:r>
            <a:r>
              <a:rPr lang="nl-NL" dirty="0"/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3737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GraphQL</a:t>
            </a:r>
            <a:r>
              <a:rPr lang="nl-NL" dirty="0" smtClean="0"/>
              <a:t> type </a:t>
            </a:r>
            <a:r>
              <a:rPr lang="nl-NL" dirty="0" err="1" smtClean="0"/>
              <a:t>definition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51423"/>
          </a:xfrm>
        </p:spPr>
        <p:txBody>
          <a:bodyPr/>
          <a:lstStyle/>
          <a:p>
            <a:pPr>
              <a:lnSpc>
                <a:spcPct val="100000"/>
              </a:lnSpc>
              <a:buNone/>
            </a:pPr>
            <a:r>
              <a:rPr lang="nl-NL" b="1" dirty="0">
                <a:solidFill>
                  <a:srgbClr val="CC7832"/>
                </a:solidFill>
              </a:rPr>
              <a:t>type </a:t>
            </a:r>
            <a:r>
              <a:rPr lang="nl-NL" dirty="0">
                <a:solidFill>
                  <a:srgbClr val="FFC66D"/>
                </a:solidFill>
              </a:rPr>
              <a:t>Order </a:t>
            </a:r>
            <a:r>
              <a:rPr lang="nl-NL" dirty="0"/>
              <a:t>{</a:t>
            </a:r>
            <a:br>
              <a:rPr lang="nl-NL" dirty="0"/>
            </a:br>
            <a:r>
              <a:rPr lang="nl-NL" dirty="0"/>
              <a:t>    </a:t>
            </a:r>
            <a:r>
              <a:rPr lang="nl-NL" dirty="0" err="1">
                <a:solidFill>
                  <a:srgbClr val="9876AA"/>
                </a:solidFill>
              </a:rPr>
              <a:t>totalPrice</a:t>
            </a:r>
            <a:r>
              <a:rPr lang="nl-NL" dirty="0">
                <a:solidFill>
                  <a:srgbClr val="CC7832"/>
                </a:solidFill>
              </a:rPr>
              <a:t>: </a:t>
            </a:r>
            <a:r>
              <a:rPr lang="nl-NL" dirty="0"/>
              <a:t>String</a:t>
            </a:r>
            <a:r>
              <a:rPr lang="nl-NL" dirty="0">
                <a:solidFill>
                  <a:srgbClr val="CC7832"/>
                </a:solidFill>
              </a:rPr>
              <a:t>,</a:t>
            </a:r>
            <a:br>
              <a:rPr lang="nl-NL" dirty="0">
                <a:solidFill>
                  <a:srgbClr val="CC7832"/>
                </a:solidFill>
              </a:rPr>
            </a:br>
            <a:r>
              <a:rPr lang="nl-NL" dirty="0">
                <a:solidFill>
                  <a:srgbClr val="CC7832"/>
                </a:solidFill>
              </a:rPr>
              <a:t>    </a:t>
            </a:r>
            <a:r>
              <a:rPr lang="mr-IN" dirty="0" smtClean="0">
                <a:solidFill>
                  <a:srgbClr val="9876AA"/>
                </a:solidFill>
              </a:rPr>
              <a:t>…</a:t>
            </a:r>
            <a:r>
              <a:rPr lang="nl-NL" dirty="0"/>
              <a:t/>
            </a:r>
            <a:br>
              <a:rPr lang="nl-NL" dirty="0"/>
            </a:br>
            <a:r>
              <a:rPr lang="nl-NL" dirty="0"/>
              <a:t>}</a:t>
            </a:r>
          </a:p>
          <a:p>
            <a:pPr>
              <a:lnSpc>
                <a:spcPct val="100000"/>
              </a:lnSpc>
              <a:buNone/>
            </a:pPr>
            <a:endParaRPr lang="nl-NL" dirty="0" smtClean="0"/>
          </a:p>
          <a:p>
            <a:pPr>
              <a:lnSpc>
                <a:spcPct val="100000"/>
              </a:lnSpc>
              <a:buNone/>
            </a:pPr>
            <a:endParaRPr lang="nl-NL" dirty="0"/>
          </a:p>
          <a:p>
            <a:pPr>
              <a:lnSpc>
                <a:spcPct val="100000"/>
              </a:lnSpc>
              <a:buNone/>
            </a:pPr>
            <a:endParaRPr lang="nl-NL" dirty="0"/>
          </a:p>
        </p:txBody>
      </p:sp>
      <p:sp>
        <p:nvSpPr>
          <p:cNvPr id="7" name="Tijdelijke aanduiding voor tekst 2"/>
          <p:cNvSpPr txBox="1">
            <a:spLocks/>
          </p:cNvSpPr>
          <p:nvPr/>
        </p:nvSpPr>
        <p:spPr>
          <a:xfrm>
            <a:off x="3324258" y="1152474"/>
            <a:ext cx="8520600" cy="34514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None/>
            </a:pPr>
            <a:r>
              <a:rPr lang="nl-NL" dirty="0" err="1" smtClean="0"/>
              <a:t>Build</a:t>
            </a:r>
            <a:r>
              <a:rPr lang="nl-NL" dirty="0" smtClean="0"/>
              <a:t> in </a:t>
            </a:r>
            <a:r>
              <a:rPr lang="nl-NL" dirty="0" err="1" smtClean="0"/>
              <a:t>Scalar</a:t>
            </a:r>
            <a:r>
              <a:rPr lang="nl-NL" dirty="0" smtClean="0"/>
              <a:t> types:</a:t>
            </a:r>
          </a:p>
          <a:p>
            <a:pPr marL="285750" indent="-285750"/>
            <a:r>
              <a:rPr lang="nl-NL" dirty="0" smtClean="0"/>
              <a:t>Int</a:t>
            </a:r>
            <a:r>
              <a:rPr lang="nl-NL" dirty="0"/>
              <a:t>: A </a:t>
            </a:r>
            <a:r>
              <a:rPr lang="nl-NL" dirty="0" err="1"/>
              <a:t>signed</a:t>
            </a:r>
            <a:r>
              <a:rPr lang="nl-NL" dirty="0"/>
              <a:t> 32‐bit integer.</a:t>
            </a:r>
          </a:p>
          <a:p>
            <a:pPr marL="285750" indent="-285750"/>
            <a:r>
              <a:rPr lang="nl-NL" dirty="0" err="1"/>
              <a:t>Float</a:t>
            </a:r>
            <a:r>
              <a:rPr lang="nl-NL" dirty="0"/>
              <a:t>: A </a:t>
            </a:r>
            <a:r>
              <a:rPr lang="nl-NL" dirty="0" err="1"/>
              <a:t>signed</a:t>
            </a:r>
            <a:r>
              <a:rPr lang="nl-NL" dirty="0"/>
              <a:t> double-</a:t>
            </a:r>
            <a:r>
              <a:rPr lang="nl-NL" dirty="0" err="1"/>
              <a:t>precision</a:t>
            </a:r>
            <a:r>
              <a:rPr lang="nl-NL" dirty="0"/>
              <a:t> </a:t>
            </a:r>
            <a:r>
              <a:rPr lang="nl-NL" dirty="0" err="1"/>
              <a:t>floating</a:t>
            </a:r>
            <a:r>
              <a:rPr lang="nl-NL" dirty="0"/>
              <a:t>-point </a:t>
            </a:r>
            <a:r>
              <a:rPr lang="nl-NL" dirty="0" err="1"/>
              <a:t>value</a:t>
            </a:r>
            <a:r>
              <a:rPr lang="nl-NL" dirty="0"/>
              <a:t>.</a:t>
            </a:r>
          </a:p>
          <a:p>
            <a:pPr marL="285750" indent="-285750"/>
            <a:r>
              <a:rPr lang="nl-NL" dirty="0"/>
              <a:t>String: A UTF‐8 </a:t>
            </a:r>
            <a:r>
              <a:rPr lang="nl-NL" dirty="0" err="1"/>
              <a:t>character</a:t>
            </a:r>
            <a:r>
              <a:rPr lang="nl-NL" dirty="0"/>
              <a:t> </a:t>
            </a:r>
            <a:r>
              <a:rPr lang="nl-NL" dirty="0" err="1"/>
              <a:t>sequence</a:t>
            </a:r>
            <a:r>
              <a:rPr lang="nl-NL" dirty="0"/>
              <a:t>.</a:t>
            </a:r>
          </a:p>
          <a:p>
            <a:pPr marL="285750" indent="-285750"/>
            <a:r>
              <a:rPr lang="nl-NL" dirty="0" err="1"/>
              <a:t>Boolean</a:t>
            </a:r>
            <a:r>
              <a:rPr lang="nl-NL" dirty="0"/>
              <a:t>: </a:t>
            </a:r>
            <a:r>
              <a:rPr lang="nl-NL" dirty="0" err="1"/>
              <a:t>true</a:t>
            </a:r>
            <a:r>
              <a:rPr lang="nl-NL" dirty="0"/>
              <a:t> or </a:t>
            </a:r>
            <a:r>
              <a:rPr lang="nl-NL" dirty="0" err="1"/>
              <a:t>false</a:t>
            </a:r>
            <a:r>
              <a:rPr lang="nl-NL" dirty="0"/>
              <a:t>.</a:t>
            </a:r>
          </a:p>
          <a:p>
            <a:pPr marL="285750" indent="-285750"/>
            <a:r>
              <a:rPr lang="nl-NL" dirty="0"/>
              <a:t>ID: The ID </a:t>
            </a:r>
            <a:r>
              <a:rPr lang="nl-NL" dirty="0" err="1"/>
              <a:t>scalar</a:t>
            </a:r>
            <a:r>
              <a:rPr lang="nl-NL" dirty="0"/>
              <a:t> type </a:t>
            </a:r>
            <a:r>
              <a:rPr lang="nl-NL" dirty="0" err="1"/>
              <a:t>represents</a:t>
            </a:r>
            <a:r>
              <a:rPr lang="nl-NL" dirty="0"/>
              <a:t> a </a:t>
            </a:r>
            <a:r>
              <a:rPr lang="nl-NL" dirty="0" err="1"/>
              <a:t>unique</a:t>
            </a:r>
            <a:r>
              <a:rPr lang="nl-NL" dirty="0"/>
              <a:t> </a:t>
            </a:r>
            <a:r>
              <a:rPr lang="nl-NL" dirty="0" err="1" smtClean="0"/>
              <a:t>identifier</a:t>
            </a:r>
            <a:r>
              <a:rPr lang="nl-NL" dirty="0"/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1473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GraphQL</a:t>
            </a:r>
            <a:r>
              <a:rPr lang="nl-NL" dirty="0"/>
              <a:t> </a:t>
            </a:r>
            <a:r>
              <a:rPr lang="nl-NL" dirty="0" smtClean="0"/>
              <a:t>types: model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shape</a:t>
            </a:r>
            <a:r>
              <a:rPr lang="nl-NL" dirty="0" smtClean="0"/>
              <a:t> of </a:t>
            </a:r>
            <a:r>
              <a:rPr lang="nl-NL" dirty="0" err="1" smtClean="0"/>
              <a:t>your</a:t>
            </a:r>
            <a:r>
              <a:rPr lang="nl-NL" dirty="0" smtClean="0"/>
              <a:t> data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974037"/>
          </a:xfrm>
        </p:spPr>
        <p:txBody>
          <a:bodyPr/>
          <a:lstStyle/>
          <a:p>
            <a:pPr>
              <a:lnSpc>
                <a:spcPct val="100000"/>
              </a:lnSpc>
              <a:buNone/>
            </a:pPr>
            <a:r>
              <a:rPr lang="nl-NL" sz="1400" b="1" dirty="0">
                <a:solidFill>
                  <a:srgbClr val="CC7832"/>
                </a:solidFill>
              </a:rPr>
              <a:t>type </a:t>
            </a:r>
            <a:r>
              <a:rPr lang="nl-NL" sz="1400" dirty="0">
                <a:solidFill>
                  <a:srgbClr val="FFC66D"/>
                </a:solidFill>
              </a:rPr>
              <a:t>Order </a:t>
            </a:r>
            <a:r>
              <a:rPr lang="nl-NL" sz="1400" dirty="0"/>
              <a:t>{</a:t>
            </a:r>
            <a:br>
              <a:rPr lang="nl-NL" sz="1400" dirty="0"/>
            </a:br>
            <a:r>
              <a:rPr lang="nl-NL" sz="1400" dirty="0"/>
              <a:t>    </a:t>
            </a:r>
            <a:r>
              <a:rPr lang="nl-NL" sz="1400" dirty="0" err="1">
                <a:solidFill>
                  <a:srgbClr val="9876AA"/>
                </a:solidFill>
              </a:rPr>
              <a:t>totalPrice</a:t>
            </a:r>
            <a:r>
              <a:rPr lang="nl-NL" sz="1400" dirty="0">
                <a:solidFill>
                  <a:srgbClr val="CC7832"/>
                </a:solidFill>
              </a:rPr>
              <a:t>: </a:t>
            </a:r>
            <a:r>
              <a:rPr lang="nl-NL" sz="1400" dirty="0"/>
              <a:t>String</a:t>
            </a:r>
            <a:r>
              <a:rPr lang="nl-NL" sz="1400" dirty="0">
                <a:solidFill>
                  <a:srgbClr val="CC7832"/>
                </a:solidFill>
              </a:rPr>
              <a:t>,</a:t>
            </a:r>
            <a:br>
              <a:rPr lang="nl-NL" sz="1400" dirty="0">
                <a:solidFill>
                  <a:srgbClr val="CC7832"/>
                </a:solidFill>
              </a:rPr>
            </a:br>
            <a:r>
              <a:rPr lang="nl-NL" sz="1400" dirty="0">
                <a:solidFill>
                  <a:srgbClr val="CC7832"/>
                </a:solidFill>
              </a:rPr>
              <a:t>    </a:t>
            </a:r>
            <a:r>
              <a:rPr lang="nl-NL" sz="1400" dirty="0" err="1">
                <a:solidFill>
                  <a:srgbClr val="9876AA"/>
                </a:solidFill>
              </a:rPr>
              <a:t>orderItems</a:t>
            </a:r>
            <a:r>
              <a:rPr lang="nl-NL" sz="1400" dirty="0">
                <a:solidFill>
                  <a:srgbClr val="CC7832"/>
                </a:solidFill>
              </a:rPr>
              <a:t>: </a:t>
            </a:r>
            <a:r>
              <a:rPr lang="nl-NL" sz="1400" dirty="0"/>
              <a:t>[</a:t>
            </a:r>
            <a:r>
              <a:rPr lang="nl-NL" sz="1400" dirty="0" err="1"/>
              <a:t>OrderItem</a:t>
            </a:r>
            <a:r>
              <a:rPr lang="nl-NL" sz="1400" dirty="0"/>
              <a:t>]</a:t>
            </a:r>
            <a:br>
              <a:rPr lang="nl-NL" sz="1400" dirty="0"/>
            </a:br>
            <a:r>
              <a:rPr lang="nl-NL" sz="1400" dirty="0" smtClean="0"/>
              <a:t>}</a:t>
            </a:r>
            <a:endParaRPr lang="nl-NL" sz="1400" dirty="0"/>
          </a:p>
        </p:txBody>
      </p:sp>
      <p:sp>
        <p:nvSpPr>
          <p:cNvPr id="4" name="Tijdelijke aanduiding voor tekst 2"/>
          <p:cNvSpPr txBox="1">
            <a:spLocks/>
          </p:cNvSpPr>
          <p:nvPr/>
        </p:nvSpPr>
        <p:spPr>
          <a:xfrm>
            <a:off x="311700" y="2041452"/>
            <a:ext cx="8520600" cy="147115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  <a:buFontTx/>
              <a:buNone/>
            </a:pPr>
            <a:r>
              <a:rPr lang="nl-NL" sz="1400" dirty="0" smtClean="0"/>
              <a:t/>
            </a:r>
            <a:br>
              <a:rPr lang="nl-NL" sz="1400" dirty="0" smtClean="0"/>
            </a:br>
            <a:r>
              <a:rPr lang="nl-NL" sz="1400" b="1" dirty="0" smtClean="0">
                <a:solidFill>
                  <a:srgbClr val="CC7832"/>
                </a:solidFill>
              </a:rPr>
              <a:t>type </a:t>
            </a:r>
            <a:r>
              <a:rPr lang="nl-NL" sz="1400" dirty="0" err="1" smtClean="0">
                <a:solidFill>
                  <a:srgbClr val="FFC66D"/>
                </a:solidFill>
              </a:rPr>
              <a:t>OrderItem</a:t>
            </a:r>
            <a:r>
              <a:rPr lang="nl-NL" sz="1400" dirty="0" smtClean="0">
                <a:solidFill>
                  <a:srgbClr val="FFC66D"/>
                </a:solidFill>
              </a:rPr>
              <a:t> </a:t>
            </a:r>
            <a:r>
              <a:rPr lang="nl-NL" sz="1400" dirty="0" smtClean="0"/>
              <a:t>{</a:t>
            </a:r>
            <a:br>
              <a:rPr lang="nl-NL" sz="1400" dirty="0" smtClean="0"/>
            </a:br>
            <a:r>
              <a:rPr lang="nl-NL" sz="1400" dirty="0" smtClean="0"/>
              <a:t>    </a:t>
            </a:r>
            <a:r>
              <a:rPr lang="nl-NL" sz="1400" dirty="0" smtClean="0">
                <a:solidFill>
                  <a:srgbClr val="9876AA"/>
                </a:solidFill>
              </a:rPr>
              <a:t>product</a:t>
            </a:r>
            <a:r>
              <a:rPr lang="nl-NL" sz="1400" dirty="0" smtClean="0">
                <a:solidFill>
                  <a:srgbClr val="CC7832"/>
                </a:solidFill>
              </a:rPr>
              <a:t>: </a:t>
            </a:r>
            <a:r>
              <a:rPr lang="nl-NL" sz="1400" dirty="0" smtClean="0"/>
              <a:t>Product</a:t>
            </a:r>
            <a:r>
              <a:rPr lang="nl-NL" sz="1400" dirty="0" smtClean="0">
                <a:solidFill>
                  <a:srgbClr val="CC7832"/>
                </a:solidFill>
              </a:rPr>
              <a:t>,</a:t>
            </a:r>
            <a:br>
              <a:rPr lang="nl-NL" sz="1400" dirty="0" smtClean="0">
                <a:solidFill>
                  <a:srgbClr val="CC7832"/>
                </a:solidFill>
              </a:rPr>
            </a:br>
            <a:r>
              <a:rPr lang="nl-NL" sz="1400" dirty="0" smtClean="0">
                <a:solidFill>
                  <a:srgbClr val="CC7832"/>
                </a:solidFill>
              </a:rPr>
              <a:t>    </a:t>
            </a:r>
            <a:r>
              <a:rPr lang="nl-NL" sz="1400" dirty="0" smtClean="0">
                <a:solidFill>
                  <a:srgbClr val="9876AA"/>
                </a:solidFill>
              </a:rPr>
              <a:t>shipment</a:t>
            </a:r>
            <a:r>
              <a:rPr lang="nl-NL" sz="1400" dirty="0" smtClean="0">
                <a:solidFill>
                  <a:srgbClr val="CC7832"/>
                </a:solidFill>
              </a:rPr>
              <a:t>: </a:t>
            </a:r>
            <a:r>
              <a:rPr lang="nl-NL" sz="1400" dirty="0" smtClean="0"/>
              <a:t>Shipment</a:t>
            </a:r>
            <a:br>
              <a:rPr lang="nl-NL" sz="1400" dirty="0" smtClean="0"/>
            </a:br>
            <a:r>
              <a:rPr lang="nl-NL" sz="1400" dirty="0" smtClean="0"/>
              <a:t>}</a:t>
            </a:r>
            <a:br>
              <a:rPr lang="nl-NL" sz="1400" dirty="0" smtClean="0"/>
            </a:br>
            <a:endParaRPr lang="nl-NL" sz="1400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1524" y="1152475"/>
            <a:ext cx="6080776" cy="1251349"/>
          </a:xfrm>
          <a:prstGeom prst="rect">
            <a:avLst/>
          </a:prstGeom>
        </p:spPr>
      </p:pic>
      <p:sp>
        <p:nvSpPr>
          <p:cNvPr id="9" name="Tijdelijke aanduiding voor tekst 2"/>
          <p:cNvSpPr txBox="1">
            <a:spLocks/>
          </p:cNvSpPr>
          <p:nvPr/>
        </p:nvSpPr>
        <p:spPr>
          <a:xfrm>
            <a:off x="311700" y="3336831"/>
            <a:ext cx="8520600" cy="180666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  <a:buFontTx/>
              <a:buNone/>
            </a:pPr>
            <a:r>
              <a:rPr lang="nl-NL" sz="1400" b="1" dirty="0" smtClean="0">
                <a:solidFill>
                  <a:srgbClr val="CC7832"/>
                </a:solidFill>
              </a:rPr>
              <a:t>type </a:t>
            </a:r>
            <a:r>
              <a:rPr lang="nl-NL" sz="1400" dirty="0" smtClean="0">
                <a:solidFill>
                  <a:srgbClr val="FFC66D"/>
                </a:solidFill>
              </a:rPr>
              <a:t>Product </a:t>
            </a:r>
            <a:r>
              <a:rPr lang="nl-NL" sz="1400" dirty="0" smtClean="0"/>
              <a:t>{</a:t>
            </a:r>
            <a:br>
              <a:rPr lang="nl-NL" sz="1400" dirty="0" smtClean="0"/>
            </a:br>
            <a:r>
              <a:rPr lang="nl-NL" sz="1400" dirty="0" smtClean="0"/>
              <a:t>    </a:t>
            </a:r>
            <a:r>
              <a:rPr lang="nl-NL" sz="1400" dirty="0" err="1" smtClean="0">
                <a:solidFill>
                  <a:srgbClr val="9876AA"/>
                </a:solidFill>
              </a:rPr>
              <a:t>imageUrl</a:t>
            </a:r>
            <a:r>
              <a:rPr lang="nl-NL" sz="1400" dirty="0" smtClean="0">
                <a:solidFill>
                  <a:srgbClr val="CC7832"/>
                </a:solidFill>
              </a:rPr>
              <a:t>: </a:t>
            </a:r>
            <a:r>
              <a:rPr lang="nl-NL" sz="1400" dirty="0" smtClean="0"/>
              <a:t>String</a:t>
            </a:r>
            <a:br>
              <a:rPr lang="nl-NL" sz="1400" dirty="0" smtClean="0"/>
            </a:br>
            <a:r>
              <a:rPr lang="nl-NL" sz="1400" dirty="0" smtClean="0"/>
              <a:t>}</a:t>
            </a:r>
            <a:br>
              <a:rPr lang="nl-NL" sz="1400" dirty="0" smtClean="0"/>
            </a:br>
            <a:r>
              <a:rPr lang="nl-NL" sz="1400" dirty="0" smtClean="0"/>
              <a:t/>
            </a:r>
            <a:br>
              <a:rPr lang="nl-NL" sz="1400" dirty="0" smtClean="0"/>
            </a:br>
            <a:r>
              <a:rPr lang="nl-NL" sz="1400" b="1" dirty="0" smtClean="0">
                <a:solidFill>
                  <a:srgbClr val="CC7832"/>
                </a:solidFill>
              </a:rPr>
              <a:t>type </a:t>
            </a:r>
            <a:r>
              <a:rPr lang="nl-NL" sz="1400" dirty="0" smtClean="0">
                <a:solidFill>
                  <a:srgbClr val="FFC66D"/>
                </a:solidFill>
              </a:rPr>
              <a:t>Shipment </a:t>
            </a:r>
            <a:r>
              <a:rPr lang="nl-NL" sz="1400" dirty="0" smtClean="0"/>
              <a:t>{</a:t>
            </a:r>
            <a:br>
              <a:rPr lang="nl-NL" sz="1400" dirty="0" smtClean="0"/>
            </a:br>
            <a:r>
              <a:rPr lang="nl-NL" sz="1400" dirty="0" smtClean="0"/>
              <a:t>    </a:t>
            </a:r>
            <a:r>
              <a:rPr lang="nl-NL" sz="1400" dirty="0" smtClean="0">
                <a:solidFill>
                  <a:srgbClr val="9876AA"/>
                </a:solidFill>
              </a:rPr>
              <a:t>status</a:t>
            </a:r>
            <a:r>
              <a:rPr lang="nl-NL" sz="1400" dirty="0" smtClean="0">
                <a:solidFill>
                  <a:srgbClr val="CC7832"/>
                </a:solidFill>
              </a:rPr>
              <a:t>: </a:t>
            </a:r>
            <a:r>
              <a:rPr lang="nl-NL" sz="1400" dirty="0" smtClean="0"/>
              <a:t>String</a:t>
            </a:r>
            <a:br>
              <a:rPr lang="nl-NL" sz="1400" dirty="0" smtClean="0"/>
            </a:br>
            <a:r>
              <a:rPr lang="nl-NL" sz="1400" dirty="0" smtClean="0"/>
              <a:t>}</a:t>
            </a: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167135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GraphQL</a:t>
            </a:r>
            <a:r>
              <a:rPr lang="nl-NL" dirty="0" smtClean="0"/>
              <a:t> special type: Query</a:t>
            </a:r>
            <a:endParaRPr lang="nl-NL" dirty="0"/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>
              <a:buNone/>
            </a:pPr>
            <a:r>
              <a:rPr lang="nl-NL" b="1" dirty="0">
                <a:solidFill>
                  <a:srgbClr val="CC7832"/>
                </a:solidFill>
              </a:rPr>
              <a:t>type </a:t>
            </a:r>
            <a:r>
              <a:rPr lang="nl-NL" dirty="0">
                <a:solidFill>
                  <a:srgbClr val="FFC66D"/>
                </a:solidFill>
              </a:rPr>
              <a:t>Query </a:t>
            </a:r>
            <a:r>
              <a:rPr lang="nl-NL" dirty="0"/>
              <a:t>{</a:t>
            </a:r>
            <a:br>
              <a:rPr lang="nl-NL" dirty="0"/>
            </a:br>
            <a:r>
              <a:rPr lang="nl-NL" dirty="0"/>
              <a:t>    </a:t>
            </a:r>
            <a:r>
              <a:rPr lang="nl-NL" dirty="0">
                <a:solidFill>
                  <a:srgbClr val="9876AA"/>
                </a:solidFill>
              </a:rPr>
              <a:t>order</a:t>
            </a:r>
            <a:r>
              <a:rPr lang="nl-NL" dirty="0"/>
              <a:t>(</a:t>
            </a:r>
            <a:r>
              <a:rPr lang="nl-NL" dirty="0" err="1"/>
              <a:t>id</a:t>
            </a:r>
            <a:r>
              <a:rPr lang="nl-NL" dirty="0">
                <a:solidFill>
                  <a:srgbClr val="CC7832"/>
                </a:solidFill>
              </a:rPr>
              <a:t>: </a:t>
            </a:r>
            <a:r>
              <a:rPr lang="nl-NL" dirty="0"/>
              <a:t>Long)</a:t>
            </a:r>
            <a:r>
              <a:rPr lang="nl-NL" dirty="0">
                <a:solidFill>
                  <a:srgbClr val="CC7832"/>
                </a:solidFill>
              </a:rPr>
              <a:t>: </a:t>
            </a:r>
            <a:r>
              <a:rPr lang="nl-NL" dirty="0"/>
              <a:t>Order</a:t>
            </a:r>
            <a:br>
              <a:rPr lang="nl-NL" dirty="0"/>
            </a:br>
            <a:r>
              <a:rPr lang="nl-NL" dirty="0" smtClean="0"/>
              <a:t>}</a:t>
            </a:r>
          </a:p>
          <a:p>
            <a:pPr>
              <a:buNone/>
            </a:pPr>
            <a:r>
              <a:rPr lang="nl-NL" b="1" dirty="0">
                <a:solidFill>
                  <a:srgbClr val="CC7832"/>
                </a:solidFill>
              </a:rPr>
              <a:t>type </a:t>
            </a:r>
            <a:r>
              <a:rPr lang="nl-NL" dirty="0">
                <a:solidFill>
                  <a:srgbClr val="FFC66D"/>
                </a:solidFill>
              </a:rPr>
              <a:t>Order </a:t>
            </a:r>
            <a:r>
              <a:rPr lang="nl-NL" dirty="0"/>
              <a:t>{</a:t>
            </a:r>
            <a:br>
              <a:rPr lang="nl-NL" dirty="0"/>
            </a:br>
            <a:r>
              <a:rPr lang="nl-NL" dirty="0"/>
              <a:t>    </a:t>
            </a:r>
            <a:r>
              <a:rPr lang="nl-NL" dirty="0" err="1">
                <a:solidFill>
                  <a:srgbClr val="9876AA"/>
                </a:solidFill>
              </a:rPr>
              <a:t>totalPrice</a:t>
            </a:r>
            <a:r>
              <a:rPr lang="nl-NL" dirty="0">
                <a:solidFill>
                  <a:srgbClr val="CC7832"/>
                </a:solidFill>
              </a:rPr>
              <a:t>: </a:t>
            </a:r>
            <a:r>
              <a:rPr lang="nl-NL" dirty="0"/>
              <a:t>String</a:t>
            </a:r>
            <a:r>
              <a:rPr lang="nl-NL" dirty="0">
                <a:solidFill>
                  <a:srgbClr val="CC7832"/>
                </a:solidFill>
              </a:rPr>
              <a:t>,</a:t>
            </a:r>
            <a:br>
              <a:rPr lang="nl-NL" dirty="0">
                <a:solidFill>
                  <a:srgbClr val="CC7832"/>
                </a:solidFill>
              </a:rPr>
            </a:br>
            <a:r>
              <a:rPr lang="nl-NL" dirty="0">
                <a:solidFill>
                  <a:srgbClr val="CC7832"/>
                </a:solidFill>
              </a:rPr>
              <a:t>    </a:t>
            </a:r>
            <a:r>
              <a:rPr lang="nl-NL" dirty="0" err="1">
                <a:solidFill>
                  <a:srgbClr val="9876AA"/>
                </a:solidFill>
              </a:rPr>
              <a:t>orderItems</a:t>
            </a:r>
            <a:r>
              <a:rPr lang="nl-NL" dirty="0">
                <a:solidFill>
                  <a:srgbClr val="CC7832"/>
                </a:solidFill>
              </a:rPr>
              <a:t>: </a:t>
            </a:r>
            <a:r>
              <a:rPr lang="nl-NL" dirty="0"/>
              <a:t>[</a:t>
            </a:r>
            <a:r>
              <a:rPr lang="nl-NL" dirty="0" err="1"/>
              <a:t>OrderItem</a:t>
            </a:r>
            <a:r>
              <a:rPr lang="nl-NL" dirty="0"/>
              <a:t>]</a:t>
            </a:r>
            <a:br>
              <a:rPr lang="nl-NL" dirty="0"/>
            </a:br>
            <a:r>
              <a:rPr lang="nl-NL" dirty="0"/>
              <a:t>}</a:t>
            </a:r>
            <a:br>
              <a:rPr lang="nl-NL" dirty="0"/>
            </a:br>
            <a:endParaRPr lang="nl-NL" dirty="0" smtClean="0"/>
          </a:p>
        </p:txBody>
      </p:sp>
      <p:sp>
        <p:nvSpPr>
          <p:cNvPr id="8" name="Shape 73"/>
          <p:cNvSpPr txBox="1">
            <a:spLocks/>
          </p:cNvSpPr>
          <p:nvPr/>
        </p:nvSpPr>
        <p:spPr>
          <a:xfrm>
            <a:off x="4426500" y="1152475"/>
            <a:ext cx="3666742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marR="38100">
              <a:lnSpc>
                <a:spcPct val="100000"/>
              </a:lnSpc>
              <a:spcAft>
                <a:spcPts val="0"/>
              </a:spcAft>
              <a:buFontTx/>
              <a:buNone/>
            </a:pPr>
            <a:r>
              <a:rPr lang="mr-IN" dirty="0" smtClean="0"/>
              <a:t>{</a:t>
            </a:r>
            <a:br>
              <a:rPr lang="mr-IN" dirty="0" smtClean="0"/>
            </a:br>
            <a:r>
              <a:rPr lang="mr-IN" dirty="0" smtClean="0"/>
              <a:t>    </a:t>
            </a:r>
            <a:r>
              <a:rPr lang="mr-IN" dirty="0" err="1" smtClean="0">
                <a:solidFill>
                  <a:srgbClr val="9876AA"/>
                </a:solidFill>
              </a:rPr>
              <a:t>order</a:t>
            </a:r>
            <a:r>
              <a:rPr lang="mr-IN" dirty="0" smtClean="0">
                <a:solidFill>
                  <a:srgbClr val="9876AA"/>
                </a:solidFill>
              </a:rPr>
              <a:t> </a:t>
            </a:r>
            <a:r>
              <a:rPr lang="mr-IN" dirty="0" smtClean="0"/>
              <a:t>(</a:t>
            </a:r>
            <a:r>
              <a:rPr lang="mr-IN" dirty="0" err="1" smtClean="0"/>
              <a:t>id</a:t>
            </a:r>
            <a:r>
              <a:rPr lang="mr-IN" dirty="0" smtClean="0">
                <a:solidFill>
                  <a:srgbClr val="CC7832"/>
                </a:solidFill>
              </a:rPr>
              <a:t>: </a:t>
            </a:r>
            <a:r>
              <a:rPr lang="mr-IN" dirty="0" smtClean="0">
                <a:solidFill>
                  <a:srgbClr val="6897BB"/>
                </a:solidFill>
              </a:rPr>
              <a:t>4370307900</a:t>
            </a:r>
            <a:r>
              <a:rPr lang="mr-IN" dirty="0" smtClean="0"/>
              <a:t>) {</a:t>
            </a:r>
            <a:br>
              <a:rPr lang="mr-IN" dirty="0" smtClean="0"/>
            </a:br>
            <a:r>
              <a:rPr lang="mr-IN" dirty="0" smtClean="0"/>
              <a:t>        </a:t>
            </a:r>
            <a:r>
              <a:rPr lang="mr-IN" dirty="0" err="1" smtClean="0">
                <a:solidFill>
                  <a:srgbClr val="9876AA"/>
                </a:solidFill>
              </a:rPr>
              <a:t>totalPrice</a:t>
            </a:r>
            <a:r>
              <a:rPr lang="mr-IN" dirty="0" smtClean="0">
                <a:solidFill>
                  <a:srgbClr val="9876AA"/>
                </a:solidFill>
              </a:rPr>
              <a:t/>
            </a:r>
            <a:br>
              <a:rPr lang="mr-IN" dirty="0" smtClean="0">
                <a:solidFill>
                  <a:srgbClr val="9876AA"/>
                </a:solidFill>
              </a:rPr>
            </a:br>
            <a:r>
              <a:rPr lang="mr-IN" dirty="0" smtClean="0">
                <a:solidFill>
                  <a:srgbClr val="9876AA"/>
                </a:solidFill>
              </a:rPr>
              <a:t>        </a:t>
            </a:r>
            <a:r>
              <a:rPr lang="mr-IN" dirty="0" err="1" smtClean="0">
                <a:solidFill>
                  <a:srgbClr val="9876AA"/>
                </a:solidFill>
              </a:rPr>
              <a:t>orderItems</a:t>
            </a:r>
            <a:r>
              <a:rPr lang="mr-IN" dirty="0" smtClean="0">
                <a:solidFill>
                  <a:srgbClr val="9876AA"/>
                </a:solidFill>
              </a:rPr>
              <a:t> </a:t>
            </a:r>
            <a:r>
              <a:rPr lang="mr-IN" dirty="0" smtClean="0"/>
              <a:t>{</a:t>
            </a:r>
            <a:br>
              <a:rPr lang="mr-IN" dirty="0" smtClean="0"/>
            </a:br>
            <a:r>
              <a:rPr lang="en-US" dirty="0" smtClean="0"/>
              <a:t>	...</a:t>
            </a:r>
          </a:p>
          <a:p>
            <a:pPr marL="38100" marR="38100">
              <a:lnSpc>
                <a:spcPct val="100000"/>
              </a:lnSpc>
              <a:spcAft>
                <a:spcPts val="0"/>
              </a:spcAft>
              <a:buFontTx/>
              <a:buNone/>
            </a:pPr>
            <a:r>
              <a:rPr lang="mr-IN" dirty="0" smtClean="0"/>
              <a:t>        }</a:t>
            </a:r>
            <a:br>
              <a:rPr lang="mr-IN" dirty="0" smtClean="0"/>
            </a:br>
            <a:r>
              <a:rPr lang="mr-IN" dirty="0" smtClean="0"/>
              <a:t>    }</a:t>
            </a:r>
            <a:br>
              <a:rPr lang="mr-IN" dirty="0" smtClean="0"/>
            </a:br>
            <a:r>
              <a:rPr lang="mr-IN" dirty="0" smtClean="0"/>
              <a:t>}</a:t>
            </a:r>
            <a:endParaRPr lang="mr-IN" dirty="0"/>
          </a:p>
        </p:txBody>
      </p:sp>
    </p:spTree>
    <p:extLst>
      <p:ext uri="{BB962C8B-B14F-4D97-AF65-F5344CB8AC3E}">
        <p14:creationId xmlns:p14="http://schemas.microsoft.com/office/powerpoint/2010/main" val="119002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Agenda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What is </a:t>
            </a:r>
            <a:r>
              <a:rPr lang="en-GB" dirty="0" err="1"/>
              <a:t>GraphQL</a:t>
            </a:r>
            <a:endParaRPr lang="en-GB" dirty="0"/>
          </a:p>
          <a:p>
            <a:pPr lvl="0">
              <a:spcBef>
                <a:spcPts val="0"/>
              </a:spcBef>
              <a:buNone/>
            </a:pPr>
            <a:r>
              <a:rPr lang="en-GB" b="1" dirty="0">
                <a:solidFill>
                  <a:schemeClr val="tx1"/>
                </a:solidFill>
              </a:rPr>
              <a:t>Implementation </a:t>
            </a:r>
            <a:r>
              <a:rPr lang="en-GB" b="1" dirty="0" smtClean="0">
                <a:solidFill>
                  <a:schemeClr val="tx1"/>
                </a:solidFill>
              </a:rPr>
              <a:t>options / runtime</a:t>
            </a:r>
            <a:endParaRPr lang="en-GB" b="1" dirty="0">
              <a:solidFill>
                <a:schemeClr val="tx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GB" dirty="0" smtClean="0"/>
              <a:t>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922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GraphQL</a:t>
            </a:r>
            <a:r>
              <a:rPr lang="nl-NL" dirty="0" smtClean="0"/>
              <a:t> </a:t>
            </a:r>
            <a:r>
              <a:rPr lang="nl-NL" dirty="0" err="1" smtClean="0"/>
              <a:t>runtime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 smtClean="0"/>
              <a:t>Runtime (and or server)</a:t>
            </a:r>
          </a:p>
          <a:p>
            <a:pPr marL="285750" indent="-285750"/>
            <a:r>
              <a:rPr lang="en-GB" dirty="0" smtClean="0"/>
              <a:t>C</a:t>
            </a:r>
            <a:r>
              <a:rPr lang="en-GB" dirty="0"/>
              <a:t># / .NET </a:t>
            </a:r>
            <a:r>
              <a:rPr lang="en-GB" dirty="0" err="1" smtClean="0"/>
              <a:t>Clojure</a:t>
            </a:r>
            <a:r>
              <a:rPr lang="en-GB" dirty="0" smtClean="0"/>
              <a:t> Elixir </a:t>
            </a:r>
            <a:r>
              <a:rPr lang="en-GB" dirty="0" err="1" smtClean="0"/>
              <a:t>Erlang</a:t>
            </a:r>
            <a:r>
              <a:rPr lang="en-GB" dirty="0" smtClean="0"/>
              <a:t> Go Groovy </a:t>
            </a:r>
            <a:r>
              <a:rPr lang="en-GB" b="1" dirty="0">
                <a:solidFill>
                  <a:schemeClr val="tx1"/>
                </a:solidFill>
              </a:rPr>
              <a:t>Java</a:t>
            </a:r>
            <a:r>
              <a:rPr lang="en-GB" dirty="0"/>
              <a:t> </a:t>
            </a:r>
            <a:r>
              <a:rPr lang="en-GB" dirty="0" smtClean="0"/>
              <a:t>JavaScript </a:t>
            </a:r>
            <a:r>
              <a:rPr lang="en-GB" dirty="0"/>
              <a:t>PHP Python Scala </a:t>
            </a:r>
            <a:r>
              <a:rPr lang="en-GB" dirty="0" smtClean="0"/>
              <a:t>Ruby</a:t>
            </a:r>
          </a:p>
          <a:p>
            <a:pPr lvl="0">
              <a:buNone/>
            </a:pPr>
            <a:r>
              <a:rPr lang="en-GB" dirty="0" smtClean="0"/>
              <a:t>Client side tools</a:t>
            </a:r>
          </a:p>
          <a:p>
            <a:pPr marL="285750" indent="-285750"/>
            <a:r>
              <a:rPr lang="en-GB" dirty="0"/>
              <a:t>C# / .NET Go Java / Android JavaScript Swift / Objective-C iOS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133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Agenda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b="1" dirty="0">
                <a:solidFill>
                  <a:schemeClr val="tx1"/>
                </a:solidFill>
              </a:rPr>
              <a:t>What is </a:t>
            </a:r>
            <a:r>
              <a:rPr lang="en-GB" b="1" dirty="0" err="1">
                <a:solidFill>
                  <a:schemeClr val="tx1"/>
                </a:solidFill>
              </a:rPr>
              <a:t>GraphQL</a:t>
            </a:r>
            <a:endParaRPr lang="en-GB" b="1" dirty="0">
              <a:solidFill>
                <a:schemeClr val="tx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GB" dirty="0"/>
              <a:t>Implementation </a:t>
            </a:r>
            <a:r>
              <a:rPr lang="en-GB" dirty="0" smtClean="0"/>
              <a:t>options / runtime</a:t>
            </a:r>
            <a:endParaRPr lang="en-GB" dirty="0"/>
          </a:p>
          <a:p>
            <a:pPr lvl="0">
              <a:spcBef>
                <a:spcPts val="0"/>
              </a:spcBef>
              <a:buNone/>
            </a:pPr>
            <a:r>
              <a:rPr lang="en-GB" dirty="0" smtClean="0"/>
              <a:t>Demo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GraphQL Java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dirty="0" err="1"/>
              <a:t>graphql</a:t>
            </a:r>
            <a:r>
              <a:rPr lang="en-GB" dirty="0"/>
              <a:t>-java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 dirty="0" err="1"/>
              <a:t>graphql</a:t>
            </a:r>
            <a:r>
              <a:rPr lang="en-GB" dirty="0"/>
              <a:t>-java: core library for </a:t>
            </a:r>
            <a:r>
              <a:rPr lang="en-GB" dirty="0" err="1"/>
              <a:t>graphql</a:t>
            </a:r>
            <a:r>
              <a:rPr lang="en-GB" dirty="0"/>
              <a:t> query execution 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 dirty="0" err="1"/>
              <a:t>graphql</a:t>
            </a:r>
            <a:r>
              <a:rPr lang="en-GB" dirty="0"/>
              <a:t>-java-servlet: servlet endpoint for </a:t>
            </a:r>
            <a:r>
              <a:rPr lang="en-GB" dirty="0" err="1"/>
              <a:t>GraphQL</a:t>
            </a:r>
            <a:r>
              <a:rPr lang="en-GB" dirty="0"/>
              <a:t> 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 dirty="0" err="1"/>
              <a:t>graphql</a:t>
            </a:r>
            <a:r>
              <a:rPr lang="en-GB" dirty="0"/>
              <a:t>-java-tools: schema first library 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 dirty="0" err="1"/>
              <a:t>graphql</a:t>
            </a:r>
            <a:r>
              <a:rPr lang="en-GB" dirty="0"/>
              <a:t>-spring-boot: Spring boot starter for </a:t>
            </a:r>
            <a:r>
              <a:rPr lang="en-GB" dirty="0" err="1"/>
              <a:t>GraphQL</a:t>
            </a:r>
            <a:endParaRPr lang="en-GB" dirty="0"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GB" dirty="0"/>
              <a:t>But also...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-GB" dirty="0"/>
              <a:t> </a:t>
            </a:r>
            <a:r>
              <a:rPr lang="en-GB" dirty="0" err="1"/>
              <a:t>GraphQL</a:t>
            </a:r>
            <a:r>
              <a:rPr lang="en-GB" dirty="0"/>
              <a:t> SPQR: code-first java library for Rapid </a:t>
            </a:r>
            <a:r>
              <a:rPr lang="en-GB" dirty="0" err="1"/>
              <a:t>GraphQL</a:t>
            </a:r>
            <a:r>
              <a:rPr lang="en-GB" dirty="0"/>
              <a:t> application development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GraphQL-java</a:t>
            </a:r>
            <a:r>
              <a:rPr lang="nl-NL" dirty="0" smtClean="0"/>
              <a:t>: code-first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027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GraphQL-java</a:t>
            </a:r>
            <a:r>
              <a:rPr lang="nl-NL" dirty="0" smtClean="0"/>
              <a:t>: schema-first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6343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GraphQL</a:t>
            </a:r>
            <a:r>
              <a:rPr lang="nl-NL" dirty="0" smtClean="0"/>
              <a:t>-</a:t>
            </a:r>
            <a:r>
              <a:rPr lang="nl-NL" dirty="0" err="1" smtClean="0"/>
              <a:t>java</a:t>
            </a:r>
            <a:r>
              <a:rPr lang="nl-NL" dirty="0" smtClean="0"/>
              <a:t>-tools: schema-first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156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err="1" smtClean="0"/>
              <a:t>GraphQL</a:t>
            </a:r>
            <a:r>
              <a:rPr lang="en-GB" dirty="0" smtClean="0"/>
              <a:t>: how </a:t>
            </a:r>
            <a:r>
              <a:rPr lang="en-GB" dirty="0" smtClean="0"/>
              <a:t>do you execute a Query</a:t>
            </a:r>
            <a:endParaRPr lang="en-GB" dirty="0"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GB" dirty="0" smtClean="0"/>
              <a:t>You </a:t>
            </a:r>
            <a:r>
              <a:rPr lang="en-GB" b="1" dirty="0" smtClean="0">
                <a:solidFill>
                  <a:schemeClr val="tx1"/>
                </a:solidFill>
              </a:rPr>
              <a:t>define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dirty="0" smtClean="0"/>
              <a:t>a </a:t>
            </a:r>
            <a:r>
              <a:rPr lang="en-GB" b="1" dirty="0" smtClean="0"/>
              <a:t>query</a:t>
            </a:r>
            <a:r>
              <a:rPr lang="en-GB" dirty="0" smtClean="0"/>
              <a:t>, e.g. what </a:t>
            </a:r>
            <a:r>
              <a:rPr lang="en-GB" dirty="0" smtClean="0"/>
              <a:t>shape of data </a:t>
            </a:r>
            <a:r>
              <a:rPr lang="en-GB" dirty="0" smtClean="0"/>
              <a:t>do you need?</a:t>
            </a:r>
          </a:p>
          <a:p>
            <a:pPr marL="285750" indent="-285750"/>
            <a:r>
              <a:rPr lang="en-GB" dirty="0" smtClean="0"/>
              <a:t>You </a:t>
            </a:r>
            <a:r>
              <a:rPr lang="en-GB" b="1" dirty="0" smtClean="0">
                <a:solidFill>
                  <a:schemeClr val="tx1"/>
                </a:solidFill>
              </a:rPr>
              <a:t>execute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dirty="0" smtClean="0"/>
              <a:t>it using the </a:t>
            </a:r>
            <a:r>
              <a:rPr lang="en-GB" b="1" dirty="0" err="1" smtClean="0"/>
              <a:t>GraphQL</a:t>
            </a:r>
            <a:r>
              <a:rPr lang="en-GB" b="1" dirty="0" smtClean="0"/>
              <a:t> </a:t>
            </a:r>
            <a:r>
              <a:rPr lang="en-GB" dirty="0" smtClean="0"/>
              <a:t>runtime</a:t>
            </a:r>
          </a:p>
          <a:p>
            <a:pPr marL="285750" indent="-285750"/>
            <a:r>
              <a:rPr lang="en-GB" dirty="0" smtClean="0"/>
              <a:t>You </a:t>
            </a:r>
            <a:r>
              <a:rPr lang="en-GB" b="1" dirty="0" smtClean="0">
                <a:solidFill>
                  <a:schemeClr val="tx1"/>
                </a:solidFill>
              </a:rPr>
              <a:t>process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dirty="0" smtClean="0"/>
              <a:t>the </a:t>
            </a:r>
            <a:r>
              <a:rPr lang="en-GB" b="1" dirty="0" smtClean="0"/>
              <a:t>result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95095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Tools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err="1" smtClean="0"/>
              <a:t>GraphiQL</a:t>
            </a:r>
            <a:endParaRPr lang="en-GB" dirty="0" smtClean="0"/>
          </a:p>
          <a:p>
            <a:pPr lvl="0">
              <a:spcBef>
                <a:spcPts val="0"/>
              </a:spcBef>
              <a:buNone/>
            </a:pPr>
            <a:r>
              <a:rPr lang="en-GB" dirty="0" smtClean="0"/>
              <a:t>https</a:t>
            </a:r>
            <a:r>
              <a:rPr lang="en-GB" dirty="0"/>
              <a:t>://</a:t>
            </a:r>
            <a:r>
              <a:rPr lang="en-GB" dirty="0" err="1"/>
              <a:t>github.com</a:t>
            </a:r>
            <a:r>
              <a:rPr lang="en-GB" dirty="0"/>
              <a:t>/APIs-guru/</a:t>
            </a:r>
            <a:r>
              <a:rPr lang="en-GB" dirty="0" err="1"/>
              <a:t>graphql</a:t>
            </a:r>
            <a:r>
              <a:rPr lang="en-GB" dirty="0"/>
              <a:t>-voyager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Agenda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What is </a:t>
            </a:r>
            <a:r>
              <a:rPr lang="en-GB" dirty="0" err="1"/>
              <a:t>GraphQL</a:t>
            </a:r>
            <a:endParaRPr lang="en-GB" dirty="0"/>
          </a:p>
          <a:p>
            <a:pPr lvl="0">
              <a:spcBef>
                <a:spcPts val="0"/>
              </a:spcBef>
              <a:buNone/>
            </a:pPr>
            <a:r>
              <a:rPr lang="en-GB" dirty="0"/>
              <a:t>Implementation </a:t>
            </a:r>
            <a:r>
              <a:rPr lang="en-GB" dirty="0"/>
              <a:t>options / runtime</a:t>
            </a:r>
            <a:endParaRPr lang="en-GB" dirty="0"/>
          </a:p>
          <a:p>
            <a:pPr lvl="0">
              <a:spcBef>
                <a:spcPts val="0"/>
              </a:spcBef>
              <a:buNone/>
            </a:pPr>
            <a:r>
              <a:rPr lang="en-GB" b="1" dirty="0" smtClean="0">
                <a:solidFill>
                  <a:schemeClr val="tx1"/>
                </a:solidFill>
              </a:rPr>
              <a:t>Demo</a:t>
            </a:r>
            <a:endParaRPr lang="en-GB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8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Demo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Links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http://graphql.org/learn/</a:t>
            </a:r>
          </a:p>
          <a:p>
            <a:pPr lvl="0">
              <a:spcBef>
                <a:spcPts val="0"/>
              </a:spcBef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https://www.howtographql.com/</a:t>
            </a:r>
          </a:p>
          <a:p>
            <a:pPr lvl="0">
              <a:spcBef>
                <a:spcPts val="0"/>
              </a:spcBef>
              <a:buNone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https://github.com/graphql-java/awesome-graphql-java</a:t>
            </a:r>
          </a:p>
          <a:p>
            <a:pPr lvl="0">
              <a:spcBef>
                <a:spcPts val="0"/>
              </a:spcBef>
              <a:buNone/>
            </a:pPr>
            <a:r>
              <a:rPr lang="en-GB" u="sng">
                <a:solidFill>
                  <a:schemeClr val="hlink"/>
                </a:solidFill>
                <a:hlinkClick r:id="rId6"/>
              </a:rPr>
              <a:t>https://developers.facebook.com/docs/graph-api/using-graph-api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/>
              <a:t>TODO</a:t>
            </a:r>
            <a:endParaRPr lang="en-GB" dirty="0"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nl-NL" dirty="0" err="1"/>
              <a:t>GraphQL</a:t>
            </a:r>
            <a:r>
              <a:rPr lang="nl-NL" dirty="0"/>
              <a:t>: </a:t>
            </a:r>
            <a:r>
              <a:rPr lang="nl-NL" dirty="0" smtClean="0"/>
              <a:t>TODO</a:t>
            </a:r>
            <a:endParaRPr lang="nl-NL" dirty="0"/>
          </a:p>
          <a:p>
            <a:pPr lvl="0">
              <a:lnSpc>
                <a:spcPct val="100000"/>
              </a:lnSpc>
              <a:buNone/>
            </a:pPr>
            <a:r>
              <a:rPr lang="nl-NL" sz="1050" dirty="0"/>
              <a:t>REST </a:t>
            </a:r>
            <a:r>
              <a:rPr lang="nl-NL" sz="1050" dirty="0" err="1"/>
              <a:t>vs</a:t>
            </a:r>
            <a:r>
              <a:rPr lang="nl-NL" sz="1050" dirty="0"/>
              <a:t> </a:t>
            </a:r>
            <a:r>
              <a:rPr lang="nl-NL" sz="1050" dirty="0" err="1"/>
              <a:t>GraphQL</a:t>
            </a:r>
            <a:endParaRPr lang="nl-NL" sz="1050" dirty="0"/>
          </a:p>
          <a:p>
            <a:pPr marL="285750" lvl="1" indent="-285750">
              <a:lnSpc>
                <a:spcPct val="100000"/>
              </a:lnSpc>
            </a:pPr>
            <a:r>
              <a:rPr lang="nl-NL" sz="900" dirty="0" smtClean="0"/>
              <a:t>REST </a:t>
            </a:r>
            <a:r>
              <a:rPr lang="nl-NL" sz="900" dirty="0"/>
              <a:t>levels </a:t>
            </a:r>
            <a:endParaRPr lang="nl-NL" sz="900" dirty="0" smtClean="0"/>
          </a:p>
          <a:p>
            <a:pPr marL="285750" lvl="1" indent="-285750">
              <a:lnSpc>
                <a:spcPct val="100000"/>
              </a:lnSpc>
            </a:pPr>
            <a:r>
              <a:rPr lang="nl-NL" sz="900" dirty="0" smtClean="0"/>
              <a:t>Under/over-</a:t>
            </a:r>
            <a:r>
              <a:rPr lang="nl-NL" sz="900" dirty="0" err="1" smtClean="0"/>
              <a:t>fetching</a:t>
            </a:r>
            <a:endParaRPr lang="nl-NL" sz="900" dirty="0"/>
          </a:p>
          <a:p>
            <a:pPr marL="285750" lvl="1" indent="-285750">
              <a:lnSpc>
                <a:spcPct val="100000"/>
              </a:lnSpc>
            </a:pPr>
            <a:r>
              <a:rPr lang="nl-NL" sz="900" dirty="0" err="1" smtClean="0"/>
              <a:t>Expand</a:t>
            </a:r>
            <a:endParaRPr lang="nl-NL" sz="900" dirty="0" smtClean="0"/>
          </a:p>
          <a:p>
            <a:pPr marL="285750" lvl="1" indent="-285750">
              <a:lnSpc>
                <a:spcPct val="100000"/>
              </a:lnSpc>
            </a:pPr>
            <a:r>
              <a:rPr lang="nl-NL" sz="900" dirty="0" smtClean="0"/>
              <a:t>Fields </a:t>
            </a:r>
            <a:r>
              <a:rPr lang="nl-NL" sz="900" dirty="0"/>
              <a:t>parameter</a:t>
            </a:r>
          </a:p>
          <a:p>
            <a:pPr lvl="0">
              <a:lnSpc>
                <a:spcPct val="100000"/>
              </a:lnSpc>
              <a:buNone/>
            </a:pPr>
            <a:r>
              <a:rPr lang="nl-NL" sz="1050" dirty="0" err="1"/>
              <a:t>Introspection</a:t>
            </a:r>
            <a:r>
              <a:rPr lang="nl-NL" sz="1050" dirty="0"/>
              <a:t> is </a:t>
            </a:r>
            <a:r>
              <a:rPr lang="nl-NL" sz="1050" dirty="0" err="1"/>
              <a:t>formalised</a:t>
            </a:r>
            <a:r>
              <a:rPr lang="nl-NL" sz="1050" dirty="0"/>
              <a:t> (no swagger </a:t>
            </a:r>
            <a:r>
              <a:rPr lang="nl-NL" sz="1050" dirty="0" err="1"/>
              <a:t>etc</a:t>
            </a:r>
            <a:r>
              <a:rPr lang="nl-NL" sz="1050" dirty="0"/>
              <a:t> </a:t>
            </a:r>
            <a:r>
              <a:rPr lang="nl-NL" sz="1050" dirty="0" err="1"/>
              <a:t>needed</a:t>
            </a:r>
            <a:r>
              <a:rPr lang="nl-NL" sz="1050" dirty="0"/>
              <a:t>)</a:t>
            </a:r>
          </a:p>
          <a:p>
            <a:pPr lvl="0">
              <a:lnSpc>
                <a:spcPct val="100000"/>
              </a:lnSpc>
              <a:buNone/>
            </a:pPr>
            <a:r>
              <a:rPr lang="nl-NL" sz="1050" dirty="0"/>
              <a:t>Type system</a:t>
            </a:r>
          </a:p>
          <a:p>
            <a:pPr lvl="0">
              <a:lnSpc>
                <a:spcPct val="100000"/>
              </a:lnSpc>
              <a:buNone/>
            </a:pPr>
            <a:r>
              <a:rPr lang="nl-NL" sz="1050" dirty="0" err="1"/>
              <a:t>Build</a:t>
            </a:r>
            <a:r>
              <a:rPr lang="nl-NL" sz="1050" dirty="0"/>
              <a:t> in (</a:t>
            </a:r>
            <a:r>
              <a:rPr lang="nl-NL" sz="1050" dirty="0" err="1"/>
              <a:t>required</a:t>
            </a:r>
            <a:r>
              <a:rPr lang="nl-NL" sz="1050" dirty="0"/>
              <a:t>) types</a:t>
            </a:r>
          </a:p>
          <a:p>
            <a:pPr lvl="0">
              <a:lnSpc>
                <a:spcPct val="100000"/>
              </a:lnSpc>
              <a:buNone/>
            </a:pPr>
            <a:r>
              <a:rPr lang="nl-NL" sz="1050" dirty="0" err="1"/>
              <a:t>Custom</a:t>
            </a:r>
            <a:r>
              <a:rPr lang="nl-NL" sz="1050" dirty="0"/>
              <a:t> </a:t>
            </a:r>
            <a:r>
              <a:rPr lang="nl-NL" sz="1050" dirty="0" err="1"/>
              <a:t>Scalar</a:t>
            </a:r>
            <a:r>
              <a:rPr lang="nl-NL" sz="1050" dirty="0"/>
              <a:t> types</a:t>
            </a:r>
          </a:p>
          <a:p>
            <a:pPr lvl="0">
              <a:lnSpc>
                <a:spcPct val="100000"/>
              </a:lnSpc>
              <a:buNone/>
            </a:pPr>
            <a:r>
              <a:rPr lang="nl-NL" sz="1050" dirty="0" err="1"/>
              <a:t>Queries</a:t>
            </a:r>
            <a:r>
              <a:rPr lang="nl-NL" sz="1050" dirty="0"/>
              <a:t>, </a:t>
            </a:r>
            <a:r>
              <a:rPr lang="nl-NL" sz="1050" dirty="0" err="1"/>
              <a:t>mutations</a:t>
            </a:r>
            <a:r>
              <a:rPr lang="nl-NL" sz="1050" dirty="0"/>
              <a:t> </a:t>
            </a:r>
            <a:r>
              <a:rPr lang="nl-NL" sz="1050" dirty="0" err="1"/>
              <a:t>and</a:t>
            </a:r>
            <a:r>
              <a:rPr lang="nl-NL" sz="1050" dirty="0"/>
              <a:t> </a:t>
            </a:r>
            <a:r>
              <a:rPr lang="nl-NL" sz="1050" dirty="0" err="1"/>
              <a:t>subscriptions</a:t>
            </a:r>
            <a:endParaRPr lang="nl-NL" sz="1050" dirty="0"/>
          </a:p>
          <a:p>
            <a:pPr lvl="0">
              <a:lnSpc>
                <a:spcPct val="100000"/>
              </a:lnSpc>
              <a:buNone/>
            </a:pPr>
            <a:r>
              <a:rPr lang="nl-NL" sz="1050" dirty="0"/>
              <a:t>Microservice </a:t>
            </a:r>
            <a:r>
              <a:rPr lang="nl-NL" sz="1050" dirty="0" err="1"/>
              <a:t>vs</a:t>
            </a:r>
            <a:r>
              <a:rPr lang="nl-NL" sz="1050" dirty="0"/>
              <a:t> </a:t>
            </a:r>
            <a:r>
              <a:rPr lang="nl-NL" sz="1050" dirty="0" err="1"/>
              <a:t>aggregation</a:t>
            </a:r>
            <a:r>
              <a:rPr lang="nl-NL" sz="1050" dirty="0"/>
              <a:t> service</a:t>
            </a:r>
          </a:p>
          <a:p>
            <a:pPr lvl="0">
              <a:lnSpc>
                <a:spcPct val="100000"/>
              </a:lnSpc>
              <a:buNone/>
            </a:pPr>
            <a:r>
              <a:rPr lang="nl-NL" sz="1050" dirty="0" err="1"/>
              <a:t>GraphQL</a:t>
            </a:r>
            <a:r>
              <a:rPr lang="nl-NL" sz="1050" dirty="0"/>
              <a:t> </a:t>
            </a:r>
            <a:r>
              <a:rPr lang="nl-NL" sz="1050" dirty="0" err="1"/>
              <a:t>servlet</a:t>
            </a:r>
            <a:r>
              <a:rPr lang="nl-NL" sz="1050" dirty="0"/>
              <a:t> </a:t>
            </a:r>
            <a:r>
              <a:rPr lang="nl-NL" sz="1050" dirty="0" err="1"/>
              <a:t>vs</a:t>
            </a:r>
            <a:r>
              <a:rPr lang="nl-NL" sz="1050" dirty="0"/>
              <a:t> </a:t>
            </a:r>
            <a:r>
              <a:rPr lang="nl-NL" sz="1050" dirty="0" err="1"/>
              <a:t>custom</a:t>
            </a:r>
            <a:r>
              <a:rPr lang="nl-NL" sz="1050" dirty="0"/>
              <a:t> </a:t>
            </a:r>
            <a:r>
              <a:rPr lang="nl-NL" sz="1050" dirty="0" err="1"/>
              <a:t>endpoint</a:t>
            </a:r>
            <a:endParaRPr lang="nl-NL" sz="1050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What is GraphQL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A </a:t>
            </a:r>
            <a:r>
              <a:rPr lang="en-GB" b="1" dirty="0">
                <a:solidFill>
                  <a:schemeClr val="tx1"/>
                </a:solidFill>
              </a:rPr>
              <a:t>query language</a:t>
            </a:r>
            <a:r>
              <a:rPr lang="en-GB" dirty="0"/>
              <a:t> for your </a:t>
            </a:r>
            <a:r>
              <a:rPr lang="en-GB" b="1" dirty="0" smtClean="0">
                <a:solidFill>
                  <a:schemeClr val="tx1"/>
                </a:solidFill>
              </a:rPr>
              <a:t>API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dirty="0" smtClean="0"/>
              <a:t>developed </a:t>
            </a:r>
            <a:r>
              <a:rPr lang="en-GB" b="1" dirty="0" smtClean="0">
                <a:solidFill>
                  <a:schemeClr val="tx1"/>
                </a:solidFill>
              </a:rPr>
              <a:t>by </a:t>
            </a:r>
            <a:r>
              <a:rPr lang="en-GB" b="1" dirty="0">
                <a:solidFill>
                  <a:schemeClr val="tx1"/>
                </a:solidFill>
              </a:rPr>
              <a:t>Facebook</a:t>
            </a:r>
            <a:r>
              <a:rPr lang="en-GB" dirty="0"/>
              <a:t>….</a:t>
            </a:r>
          </a:p>
          <a:p>
            <a:pPr lvl="0">
              <a:spcBef>
                <a:spcPts val="0"/>
              </a:spcBef>
              <a:buNone/>
            </a:pPr>
            <a:r>
              <a:rPr lang="en-GB" dirty="0"/>
              <a:t>….and a </a:t>
            </a:r>
            <a:r>
              <a:rPr lang="en-GB" b="1" dirty="0" smtClean="0">
                <a:solidFill>
                  <a:schemeClr val="tx1"/>
                </a:solidFill>
              </a:rPr>
              <a:t>runtime </a:t>
            </a:r>
            <a:r>
              <a:rPr lang="en-GB" b="1" dirty="0">
                <a:solidFill>
                  <a:schemeClr val="tx1"/>
                </a:solidFill>
              </a:rPr>
              <a:t>for executing queries</a:t>
            </a:r>
          </a:p>
          <a:p>
            <a:pPr lvl="0">
              <a:spcBef>
                <a:spcPts val="0"/>
              </a:spcBef>
              <a:buNone/>
            </a:pPr>
            <a:r>
              <a:rPr lang="en-GB" dirty="0"/>
              <a:t>With </a:t>
            </a:r>
            <a:r>
              <a:rPr lang="en-GB" dirty="0" err="1"/>
              <a:t>GraphQL</a:t>
            </a:r>
            <a:r>
              <a:rPr lang="en-GB" dirty="0"/>
              <a:t>, you </a:t>
            </a:r>
            <a:r>
              <a:rPr lang="en-GB" b="1" dirty="0">
                <a:solidFill>
                  <a:schemeClr val="tx1"/>
                </a:solidFill>
              </a:rPr>
              <a:t>model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/>
              <a:t>your business domain </a:t>
            </a:r>
            <a:r>
              <a:rPr lang="en-GB" b="1" dirty="0">
                <a:solidFill>
                  <a:schemeClr val="tx1"/>
                </a:solidFill>
              </a:rPr>
              <a:t>as a graph</a:t>
            </a:r>
          </a:p>
          <a:p>
            <a:pPr lvl="0">
              <a:spcBef>
                <a:spcPts val="0"/>
              </a:spcBef>
              <a:buNone/>
            </a:pPr>
            <a:r>
              <a:rPr lang="en-GB" dirty="0" err="1"/>
              <a:t>GraphQL</a:t>
            </a:r>
            <a:r>
              <a:rPr lang="en-GB" dirty="0"/>
              <a:t> services </a:t>
            </a:r>
            <a:r>
              <a:rPr lang="en-GB" b="1" dirty="0" smtClean="0">
                <a:solidFill>
                  <a:schemeClr val="tx1"/>
                </a:solidFill>
              </a:rPr>
              <a:t>typically </a:t>
            </a:r>
            <a:r>
              <a:rPr lang="en-GB" dirty="0" smtClean="0"/>
              <a:t>respond </a:t>
            </a:r>
            <a:r>
              <a:rPr lang="en-GB" dirty="0"/>
              <a:t>using </a:t>
            </a:r>
            <a:r>
              <a:rPr lang="en-GB" b="1" dirty="0">
                <a:solidFill>
                  <a:schemeClr val="tx1"/>
                </a:solidFill>
              </a:rPr>
              <a:t>JSON</a:t>
            </a:r>
            <a:r>
              <a:rPr lang="en-GB" dirty="0"/>
              <a:t>, however does not require it.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037" y="317283"/>
            <a:ext cx="2386263" cy="8351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chemeClr val="accent2">
              <a:alpha val="46000"/>
            </a:scheme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err="1"/>
              <a:t>GraphQL</a:t>
            </a:r>
            <a:r>
              <a:rPr lang="en-GB" dirty="0"/>
              <a:t>: who is using </a:t>
            </a:r>
            <a:r>
              <a:rPr lang="en-GB" dirty="0" smtClean="0"/>
              <a:t>it</a:t>
            </a:r>
            <a:r>
              <a:rPr lang="mr-IN" dirty="0" smtClean="0"/>
              <a:t>…</a:t>
            </a:r>
            <a:r>
              <a:rPr lang="en-GB" dirty="0" smtClean="0"/>
              <a:t> to name a few?</a:t>
            </a:r>
            <a:endParaRPr lang="en-GB" dirty="0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536" y="1530713"/>
            <a:ext cx="1605892" cy="1605892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133" y="1297707"/>
            <a:ext cx="1374582" cy="1374582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1303" y="3039116"/>
            <a:ext cx="1400840" cy="1400840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1848" y="1984998"/>
            <a:ext cx="1669684" cy="1669684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9563" y="3136605"/>
            <a:ext cx="2024459" cy="14322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err="1"/>
              <a:t>GraphQL</a:t>
            </a:r>
            <a:r>
              <a:rPr lang="en-GB" dirty="0"/>
              <a:t>: </a:t>
            </a:r>
            <a:r>
              <a:rPr lang="en-GB" dirty="0" smtClean="0"/>
              <a:t>as a replacement for REST?</a:t>
            </a:r>
            <a:endParaRPr lang="en-GB" dirty="0"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/>
              <a:t>With REST you could achieve (almost) the same as with </a:t>
            </a:r>
            <a:r>
              <a:rPr lang="en-GB" dirty="0" err="1" smtClean="0"/>
              <a:t>GraphQL</a:t>
            </a:r>
            <a:endParaRPr lang="en-GB" dirty="0" smtClean="0"/>
          </a:p>
          <a:p>
            <a:pPr lvl="0">
              <a:spcBef>
                <a:spcPts val="0"/>
              </a:spcBef>
              <a:buNone/>
            </a:pPr>
            <a:r>
              <a:rPr lang="en-GB" dirty="0" smtClean="0"/>
              <a:t>Some of the challenges when building RESTful APIs</a:t>
            </a:r>
            <a:endParaRPr lang="en-GB" dirty="0" smtClean="0"/>
          </a:p>
          <a:p>
            <a:pPr marL="285750" indent="-285750"/>
            <a:r>
              <a:rPr lang="en-GB" dirty="0" smtClean="0"/>
              <a:t>Under/over-fetching </a:t>
            </a:r>
            <a:r>
              <a:rPr lang="en-GB" dirty="0"/>
              <a:t>of </a:t>
            </a:r>
            <a:r>
              <a:rPr lang="en-GB" dirty="0" smtClean="0"/>
              <a:t>data</a:t>
            </a:r>
          </a:p>
          <a:p>
            <a:pPr marL="285750" indent="-285750"/>
            <a:r>
              <a:rPr lang="en-GB" dirty="0" smtClean="0"/>
              <a:t>Multiple round </a:t>
            </a:r>
            <a:r>
              <a:rPr lang="en-GB" dirty="0" smtClean="0"/>
              <a:t>trips when aggregating data</a:t>
            </a:r>
            <a:endParaRPr lang="en-GB" dirty="0" smtClean="0"/>
          </a:p>
          <a:p>
            <a:pPr marL="285750" indent="-285750"/>
            <a:r>
              <a:rPr lang="en-US" dirty="0"/>
              <a:t>No real standards </a:t>
            </a:r>
            <a:r>
              <a:rPr lang="en-US" dirty="0" smtClean="0"/>
              <a:t>(REST = architectural </a:t>
            </a:r>
            <a:r>
              <a:rPr lang="en-US" dirty="0"/>
              <a:t>style</a:t>
            </a:r>
            <a:r>
              <a:rPr lang="en-US" dirty="0" smtClean="0"/>
              <a:t>)</a:t>
            </a:r>
            <a:endParaRPr lang="en-US" dirty="0" smtClean="0"/>
          </a:p>
          <a:p>
            <a:pPr marL="285750" indent="-285750"/>
            <a:r>
              <a:rPr lang="en-US" dirty="0" smtClean="0"/>
              <a:t>Naming things</a:t>
            </a:r>
            <a:endParaRPr lang="en-GB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310" y="3068983"/>
            <a:ext cx="3530009" cy="19366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Consider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website</a:t>
            </a:r>
            <a:r>
              <a:rPr lang="mr-IN" dirty="0" smtClean="0"/>
              <a:t>…</a:t>
            </a:r>
            <a:r>
              <a:rPr lang="en-US" dirty="0" smtClean="0"/>
              <a:t>using REST (1)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152475"/>
            <a:ext cx="5479500" cy="3427215"/>
          </a:xfrm>
          <a:prstGeom prst="rect">
            <a:avLst/>
          </a:prstGeom>
        </p:spPr>
      </p:pic>
      <p:sp>
        <p:nvSpPr>
          <p:cNvPr id="5" name="Vierkante haken 4"/>
          <p:cNvSpPr/>
          <p:nvPr/>
        </p:nvSpPr>
        <p:spPr>
          <a:xfrm>
            <a:off x="1716505" y="2799348"/>
            <a:ext cx="3617495" cy="770020"/>
          </a:xfrm>
          <a:prstGeom prst="bracketPair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Tijdelijke aanduiding voor tekst 2"/>
          <p:cNvSpPr txBox="1">
            <a:spLocks/>
          </p:cNvSpPr>
          <p:nvPr/>
        </p:nvSpPr>
        <p:spPr>
          <a:xfrm>
            <a:off x="5937819" y="1287225"/>
            <a:ext cx="3203944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Tx/>
              <a:buNone/>
            </a:pPr>
            <a:r>
              <a:rPr lang="en-US" dirty="0" smtClean="0">
                <a:solidFill>
                  <a:srgbClr val="FF0000"/>
                </a:solidFill>
              </a:rPr>
              <a:t>GET /orders/4370307900</a:t>
            </a:r>
          </a:p>
          <a:p>
            <a:pPr>
              <a:buFontTx/>
              <a:buNone/>
            </a:pPr>
            <a:r>
              <a:rPr lang="en-US" dirty="0" smtClean="0">
                <a:solidFill>
                  <a:srgbClr val="808080"/>
                </a:solidFill>
              </a:rPr>
              <a:t>{</a:t>
            </a:r>
            <a:br>
              <a:rPr lang="en-US" dirty="0" smtClean="0">
                <a:solidFill>
                  <a:srgbClr val="808080"/>
                </a:solidFill>
              </a:rPr>
            </a:br>
            <a:r>
              <a:rPr lang="en-US" dirty="0" smtClean="0">
                <a:solidFill>
                  <a:srgbClr val="808080"/>
                </a:solidFill>
              </a:rPr>
              <a:t>  </a:t>
            </a:r>
            <a:r>
              <a:rPr lang="en-US" dirty="0" smtClean="0">
                <a:solidFill>
                  <a:srgbClr val="9876AA"/>
                </a:solidFill>
              </a:rPr>
              <a:t>"</a:t>
            </a:r>
            <a:r>
              <a:rPr lang="en-US" dirty="0" err="1" smtClean="0">
                <a:solidFill>
                  <a:srgbClr val="9876AA"/>
                </a:solidFill>
              </a:rPr>
              <a:t>totalPrice</a:t>
            </a:r>
            <a:r>
              <a:rPr lang="en-US" dirty="0" smtClean="0">
                <a:solidFill>
                  <a:srgbClr val="9876AA"/>
                </a:solidFill>
              </a:rPr>
              <a:t>"</a:t>
            </a:r>
            <a:r>
              <a:rPr lang="en-US" dirty="0" smtClean="0">
                <a:solidFill>
                  <a:srgbClr val="808080"/>
                </a:solidFill>
              </a:rPr>
              <a:t>: "23.93",</a:t>
            </a:r>
          </a:p>
          <a:p>
            <a:pPr>
              <a:buFontTx/>
              <a:buNone/>
            </a:pPr>
            <a:r>
              <a:rPr lang="en-US" dirty="0" smtClean="0">
                <a:solidFill>
                  <a:srgbClr val="808080"/>
                </a:solidFill>
              </a:rPr>
              <a:t>  // ... more fields</a:t>
            </a:r>
            <a:br>
              <a:rPr lang="en-US" dirty="0" smtClean="0">
                <a:solidFill>
                  <a:srgbClr val="808080"/>
                </a:solidFill>
              </a:rPr>
            </a:br>
            <a:r>
              <a:rPr lang="en-US" dirty="0" smtClean="0">
                <a:solidFill>
                  <a:srgbClr val="808080"/>
                </a:solidFill>
              </a:rPr>
              <a:t>}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1684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nl-NL" dirty="0" smtClean="0"/>
              <a:t>The </a:t>
            </a:r>
            <a:r>
              <a:rPr lang="nl-NL" dirty="0" err="1" smtClean="0"/>
              <a:t>same</a:t>
            </a:r>
            <a:r>
              <a:rPr lang="nl-NL" dirty="0" smtClean="0"/>
              <a:t> website</a:t>
            </a:r>
            <a:r>
              <a:rPr lang="mr-IN" dirty="0"/>
              <a:t>…</a:t>
            </a:r>
            <a:r>
              <a:rPr lang="en-US" dirty="0"/>
              <a:t>using </a:t>
            </a:r>
            <a:r>
              <a:rPr lang="en-US" dirty="0" err="1" smtClean="0"/>
              <a:t>GraphQL</a:t>
            </a:r>
            <a:endParaRPr lang="en-GB" dirty="0"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6742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38100" marR="38100" lvl="0">
              <a:lnSpc>
                <a:spcPct val="150000"/>
              </a:lnSpc>
              <a:spcAft>
                <a:spcPts val="0"/>
              </a:spcAft>
              <a:buNone/>
            </a:pPr>
            <a:r>
              <a:rPr lang="en-US" dirty="0" smtClean="0"/>
              <a:t>Query</a:t>
            </a:r>
          </a:p>
          <a:p>
            <a:pPr marL="38100" marR="38100" lvl="0">
              <a:lnSpc>
                <a:spcPct val="150000"/>
              </a:lnSpc>
              <a:spcAft>
                <a:spcPts val="0"/>
              </a:spcAft>
              <a:buNone/>
            </a:pPr>
            <a:r>
              <a:rPr lang="mr-IN" dirty="0" smtClean="0"/>
              <a:t>{</a:t>
            </a:r>
            <a:r>
              <a:rPr lang="mr-IN" dirty="0"/>
              <a:t/>
            </a:r>
            <a:br>
              <a:rPr lang="mr-IN" dirty="0"/>
            </a:br>
            <a:r>
              <a:rPr lang="mr-IN" dirty="0" smtClean="0"/>
              <a:t>  </a:t>
            </a:r>
            <a:r>
              <a:rPr lang="en-US" dirty="0" smtClean="0"/>
              <a:t>  </a:t>
            </a:r>
            <a:r>
              <a:rPr lang="mr-IN" dirty="0" err="1" smtClean="0">
                <a:solidFill>
                  <a:srgbClr val="9876AA"/>
                </a:solidFill>
              </a:rPr>
              <a:t>order</a:t>
            </a:r>
            <a:r>
              <a:rPr lang="mr-IN" dirty="0" smtClean="0">
                <a:solidFill>
                  <a:srgbClr val="9876AA"/>
                </a:solidFill>
              </a:rPr>
              <a:t> </a:t>
            </a:r>
            <a:r>
              <a:rPr lang="mr-IN" dirty="0" smtClean="0"/>
              <a:t>(</a:t>
            </a:r>
            <a:r>
              <a:rPr lang="mr-IN" dirty="0" err="1"/>
              <a:t>id</a:t>
            </a:r>
            <a:r>
              <a:rPr lang="mr-IN" dirty="0">
                <a:solidFill>
                  <a:srgbClr val="CC7832"/>
                </a:solidFill>
              </a:rPr>
              <a:t>: </a:t>
            </a:r>
            <a:r>
              <a:rPr lang="mr-IN" dirty="0">
                <a:solidFill>
                  <a:srgbClr val="6897BB"/>
                </a:solidFill>
              </a:rPr>
              <a:t>4370307900</a:t>
            </a:r>
            <a:r>
              <a:rPr lang="mr-IN" dirty="0" smtClean="0"/>
              <a:t>) </a:t>
            </a:r>
            <a:r>
              <a:rPr lang="mr-IN" dirty="0"/>
              <a:t>{</a:t>
            </a:r>
            <a:br>
              <a:rPr lang="mr-IN" dirty="0"/>
            </a:br>
            <a:r>
              <a:rPr lang="mr-IN" dirty="0"/>
              <a:t>        </a:t>
            </a:r>
            <a:r>
              <a:rPr lang="mr-IN" dirty="0" err="1">
                <a:solidFill>
                  <a:srgbClr val="9876AA"/>
                </a:solidFill>
              </a:rPr>
              <a:t>totalPrice</a:t>
            </a:r>
            <a:r>
              <a:rPr lang="mr-IN" dirty="0">
                <a:solidFill>
                  <a:srgbClr val="9876AA"/>
                </a:solidFill>
              </a:rPr>
              <a:t/>
            </a:r>
            <a:br>
              <a:rPr lang="mr-IN" dirty="0">
                <a:solidFill>
                  <a:srgbClr val="9876AA"/>
                </a:solidFill>
              </a:rPr>
            </a:br>
            <a:r>
              <a:rPr lang="mr-IN" dirty="0">
                <a:solidFill>
                  <a:srgbClr val="9876AA"/>
                </a:solidFill>
              </a:rPr>
              <a:t>    </a:t>
            </a:r>
            <a:r>
              <a:rPr lang="mr-IN" dirty="0"/>
              <a:t>}</a:t>
            </a:r>
            <a:br>
              <a:rPr lang="mr-IN" dirty="0"/>
            </a:br>
            <a:r>
              <a:rPr lang="mr-IN" dirty="0"/>
              <a:t>}</a:t>
            </a:r>
            <a:endParaRPr dirty="0"/>
          </a:p>
        </p:txBody>
      </p:sp>
      <p:sp>
        <p:nvSpPr>
          <p:cNvPr id="4" name="Shape 73"/>
          <p:cNvSpPr txBox="1">
            <a:spLocks/>
          </p:cNvSpPr>
          <p:nvPr/>
        </p:nvSpPr>
        <p:spPr>
          <a:xfrm>
            <a:off x="4572000" y="1152475"/>
            <a:ext cx="3666742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marR="38100">
              <a:lnSpc>
                <a:spcPct val="150000"/>
              </a:lnSpc>
              <a:spcAft>
                <a:spcPts val="0"/>
              </a:spcAft>
              <a:buFontTx/>
              <a:buNone/>
            </a:pPr>
            <a:r>
              <a:rPr lang="en-US" dirty="0" smtClean="0"/>
              <a:t>Result</a:t>
            </a:r>
          </a:p>
          <a:p>
            <a:pPr marL="38100" marR="38100">
              <a:lnSpc>
                <a:spcPct val="150000"/>
              </a:lnSpc>
              <a:spcAft>
                <a:spcPts val="0"/>
              </a:spcAft>
              <a:buFontTx/>
              <a:buNone/>
            </a:pPr>
            <a:r>
              <a:rPr lang="mr-IN" dirty="0" smtClean="0"/>
              <a:t>{</a:t>
            </a:r>
            <a:r>
              <a:rPr lang="mr-IN" dirty="0"/>
              <a:t/>
            </a:r>
            <a:br>
              <a:rPr lang="mr-IN" dirty="0"/>
            </a:br>
            <a:r>
              <a:rPr lang="mr-IN" dirty="0"/>
              <a:t>  </a:t>
            </a:r>
            <a:r>
              <a:rPr lang="mr-IN" dirty="0">
                <a:solidFill>
                  <a:srgbClr val="9876AA"/>
                </a:solidFill>
              </a:rPr>
              <a:t>"</a:t>
            </a:r>
            <a:r>
              <a:rPr lang="mr-IN" dirty="0" err="1">
                <a:solidFill>
                  <a:srgbClr val="9876AA"/>
                </a:solidFill>
              </a:rPr>
              <a:t>data</a:t>
            </a:r>
            <a:r>
              <a:rPr lang="mr-IN" dirty="0">
                <a:solidFill>
                  <a:srgbClr val="9876AA"/>
                </a:solidFill>
              </a:rPr>
              <a:t>"</a:t>
            </a:r>
            <a:r>
              <a:rPr lang="mr-IN" dirty="0">
                <a:solidFill>
                  <a:srgbClr val="CC7832"/>
                </a:solidFill>
              </a:rPr>
              <a:t>: </a:t>
            </a:r>
            <a:r>
              <a:rPr lang="mr-IN" dirty="0"/>
              <a:t>{</a:t>
            </a:r>
            <a:br>
              <a:rPr lang="mr-IN" dirty="0"/>
            </a:br>
            <a:r>
              <a:rPr lang="mr-IN" dirty="0"/>
              <a:t>    </a:t>
            </a:r>
            <a:r>
              <a:rPr lang="mr-IN" dirty="0">
                <a:solidFill>
                  <a:srgbClr val="9876AA"/>
                </a:solidFill>
              </a:rPr>
              <a:t>"</a:t>
            </a:r>
            <a:r>
              <a:rPr lang="mr-IN" dirty="0" err="1" smtClean="0">
                <a:solidFill>
                  <a:srgbClr val="9876AA"/>
                </a:solidFill>
              </a:rPr>
              <a:t>order</a:t>
            </a:r>
            <a:r>
              <a:rPr lang="mr-IN" dirty="0" smtClean="0">
                <a:solidFill>
                  <a:srgbClr val="9876AA"/>
                </a:solidFill>
              </a:rPr>
              <a:t>"</a:t>
            </a:r>
            <a:r>
              <a:rPr lang="mr-IN" dirty="0" smtClean="0">
                <a:solidFill>
                  <a:srgbClr val="CC7832"/>
                </a:solidFill>
              </a:rPr>
              <a:t>: </a:t>
            </a:r>
            <a:r>
              <a:rPr lang="mr-IN" dirty="0"/>
              <a:t>{</a:t>
            </a:r>
            <a:br>
              <a:rPr lang="mr-IN" dirty="0"/>
            </a:br>
            <a:r>
              <a:rPr lang="mr-IN" dirty="0"/>
              <a:t>      </a:t>
            </a:r>
            <a:r>
              <a:rPr lang="mr-IN" dirty="0">
                <a:solidFill>
                  <a:srgbClr val="9876AA"/>
                </a:solidFill>
              </a:rPr>
              <a:t>"</a:t>
            </a:r>
            <a:r>
              <a:rPr lang="mr-IN" dirty="0" err="1">
                <a:solidFill>
                  <a:srgbClr val="9876AA"/>
                </a:solidFill>
              </a:rPr>
              <a:t>totalPrice</a:t>
            </a:r>
            <a:r>
              <a:rPr lang="mr-IN" dirty="0">
                <a:solidFill>
                  <a:srgbClr val="9876AA"/>
                </a:solidFill>
              </a:rPr>
              <a:t>"</a:t>
            </a:r>
            <a:r>
              <a:rPr lang="mr-IN" dirty="0">
                <a:solidFill>
                  <a:srgbClr val="CC7832"/>
                </a:solidFill>
              </a:rPr>
              <a:t>: </a:t>
            </a:r>
            <a:r>
              <a:rPr lang="mr-IN" dirty="0" smtClean="0">
                <a:solidFill>
                  <a:srgbClr val="6A8759"/>
                </a:solidFill>
              </a:rPr>
              <a:t>”</a:t>
            </a:r>
            <a:r>
              <a:rPr lang="en-US" dirty="0" smtClean="0">
                <a:solidFill>
                  <a:srgbClr val="6A8759"/>
                </a:solidFill>
              </a:rPr>
              <a:t>23</a:t>
            </a:r>
            <a:r>
              <a:rPr lang="mr-IN" dirty="0" smtClean="0">
                <a:solidFill>
                  <a:srgbClr val="6A8759"/>
                </a:solidFill>
              </a:rPr>
              <a:t>.9</a:t>
            </a:r>
            <a:r>
              <a:rPr lang="en-US" dirty="0" smtClean="0">
                <a:solidFill>
                  <a:srgbClr val="6A8759"/>
                </a:solidFill>
              </a:rPr>
              <a:t>3</a:t>
            </a:r>
            <a:r>
              <a:rPr lang="mr-IN" dirty="0" smtClean="0">
                <a:solidFill>
                  <a:srgbClr val="6A8759"/>
                </a:solidFill>
              </a:rPr>
              <a:t>"</a:t>
            </a:r>
            <a:r>
              <a:rPr lang="mr-IN" dirty="0">
                <a:solidFill>
                  <a:srgbClr val="6A8759"/>
                </a:solidFill>
              </a:rPr>
              <a:t/>
            </a:r>
            <a:br>
              <a:rPr lang="mr-IN" dirty="0">
                <a:solidFill>
                  <a:srgbClr val="6A8759"/>
                </a:solidFill>
              </a:rPr>
            </a:br>
            <a:r>
              <a:rPr lang="mr-IN" dirty="0">
                <a:solidFill>
                  <a:srgbClr val="6A8759"/>
                </a:solidFill>
              </a:rPr>
              <a:t>    </a:t>
            </a:r>
            <a:r>
              <a:rPr lang="mr-IN" dirty="0"/>
              <a:t>}</a:t>
            </a:r>
            <a:br>
              <a:rPr lang="mr-IN" dirty="0"/>
            </a:br>
            <a:r>
              <a:rPr lang="mr-IN" dirty="0"/>
              <a:t>  }</a:t>
            </a:r>
            <a:br>
              <a:rPr lang="mr-IN" dirty="0"/>
            </a:br>
            <a:r>
              <a:rPr lang="mr-IN" dirty="0"/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Consider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website</a:t>
            </a:r>
            <a:r>
              <a:rPr lang="mr-IN" dirty="0" smtClean="0"/>
              <a:t>…</a:t>
            </a:r>
            <a:r>
              <a:rPr lang="en-US" dirty="0" smtClean="0"/>
              <a:t>using REST (2)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152475"/>
            <a:ext cx="5479500" cy="3427215"/>
          </a:xfrm>
          <a:prstGeom prst="rect">
            <a:avLst/>
          </a:prstGeom>
        </p:spPr>
      </p:pic>
      <p:sp>
        <p:nvSpPr>
          <p:cNvPr id="5" name="Vierkante haken 4"/>
          <p:cNvSpPr/>
          <p:nvPr/>
        </p:nvSpPr>
        <p:spPr>
          <a:xfrm>
            <a:off x="1716505" y="2799348"/>
            <a:ext cx="3617495" cy="770020"/>
          </a:xfrm>
          <a:prstGeom prst="bracketPair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Tijdelijke aanduiding voor tekst 2"/>
          <p:cNvSpPr txBox="1">
            <a:spLocks/>
          </p:cNvSpPr>
          <p:nvPr/>
        </p:nvSpPr>
        <p:spPr>
          <a:xfrm>
            <a:off x="5993224" y="1287225"/>
            <a:ext cx="3203944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Tx/>
              <a:buNone/>
            </a:pPr>
            <a:r>
              <a:rPr lang="en-US" dirty="0" smtClean="0">
                <a:solidFill>
                  <a:srgbClr val="FF0000"/>
                </a:solidFill>
              </a:rPr>
              <a:t>GET /orders/4370307900</a:t>
            </a:r>
          </a:p>
          <a:p>
            <a:pPr>
              <a:buNone/>
            </a:pPr>
            <a:r>
              <a:rPr lang="en-US" dirty="0">
                <a:solidFill>
                  <a:srgbClr val="00B0F0"/>
                </a:solidFill>
              </a:rPr>
              <a:t>GET /shipments/345</a:t>
            </a:r>
          </a:p>
          <a:p>
            <a:pPr>
              <a:buNone/>
            </a:pPr>
            <a:r>
              <a:rPr lang="en-US" dirty="0">
                <a:solidFill>
                  <a:srgbClr val="00B0F0"/>
                </a:solidFill>
              </a:rPr>
              <a:t>GET /</a:t>
            </a:r>
            <a:r>
              <a:rPr lang="en-US" dirty="0" smtClean="0">
                <a:solidFill>
                  <a:srgbClr val="00B0F0"/>
                </a:solidFill>
              </a:rPr>
              <a:t>shipments/345</a:t>
            </a:r>
            <a:endParaRPr lang="en-US" dirty="0" smtClean="0">
              <a:solidFill>
                <a:schemeClr val="accent4"/>
              </a:solidFill>
            </a:endParaRPr>
          </a:p>
          <a:p>
            <a:pPr>
              <a:buFontTx/>
              <a:buNone/>
            </a:pPr>
            <a:r>
              <a:rPr lang="en-US" dirty="0" smtClean="0">
                <a:solidFill>
                  <a:schemeClr val="accent4"/>
                </a:solidFill>
              </a:rPr>
              <a:t>GET /products/123</a:t>
            </a:r>
          </a:p>
          <a:p>
            <a:pPr>
              <a:buNone/>
            </a:pPr>
            <a:r>
              <a:rPr lang="en-US" dirty="0">
                <a:solidFill>
                  <a:schemeClr val="accent4"/>
                </a:solidFill>
              </a:rPr>
              <a:t>GET /</a:t>
            </a:r>
            <a:r>
              <a:rPr lang="en-US" dirty="0" smtClean="0">
                <a:solidFill>
                  <a:schemeClr val="accent4"/>
                </a:solidFill>
              </a:rPr>
              <a:t>products/234</a:t>
            </a:r>
          </a:p>
        </p:txBody>
      </p:sp>
      <p:sp>
        <p:nvSpPr>
          <p:cNvPr id="8" name="Vierkante haken 7"/>
          <p:cNvSpPr/>
          <p:nvPr/>
        </p:nvSpPr>
        <p:spPr>
          <a:xfrm>
            <a:off x="3179133" y="2799348"/>
            <a:ext cx="1520456" cy="788019"/>
          </a:xfrm>
          <a:prstGeom prst="bracketPair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Vierkante haken 8"/>
          <p:cNvSpPr/>
          <p:nvPr/>
        </p:nvSpPr>
        <p:spPr>
          <a:xfrm>
            <a:off x="3381157" y="3242930"/>
            <a:ext cx="544960" cy="292904"/>
          </a:xfrm>
          <a:prstGeom prst="bracketPair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Vierkante haken 9"/>
          <p:cNvSpPr/>
          <p:nvPr/>
        </p:nvSpPr>
        <p:spPr>
          <a:xfrm>
            <a:off x="4019570" y="2902688"/>
            <a:ext cx="456737" cy="633146"/>
          </a:xfrm>
          <a:prstGeom prst="bracketPair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330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REST we can solve this!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9076849" cy="3416400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Expand parameter (leads to over-fetching)</a:t>
            </a:r>
          </a:p>
          <a:p>
            <a:pPr>
              <a:buNone/>
            </a:pPr>
            <a:r>
              <a:rPr lang="en-US" sz="1600" i="1" dirty="0" smtClean="0"/>
              <a:t>GET /orders/4370307900?</a:t>
            </a:r>
            <a:r>
              <a:rPr lang="en-US" sz="1600" b="1" dirty="0" smtClean="0">
                <a:solidFill>
                  <a:schemeClr val="tx1"/>
                </a:solidFill>
              </a:rPr>
              <a:t>expand=</a:t>
            </a:r>
            <a:r>
              <a:rPr lang="en-US" sz="1600" b="1" dirty="0" err="1" smtClean="0">
                <a:solidFill>
                  <a:schemeClr val="tx1"/>
                </a:solidFill>
              </a:rPr>
              <a:t>product,shipment</a:t>
            </a:r>
            <a:endParaRPr lang="en-US" sz="1600" b="1" dirty="0" smtClean="0">
              <a:solidFill>
                <a:schemeClr val="tx1"/>
              </a:solidFill>
            </a:endParaRPr>
          </a:p>
          <a:p>
            <a:pPr>
              <a:buNone/>
            </a:pPr>
            <a:r>
              <a:rPr lang="mr-IN" dirty="0" smtClean="0"/>
              <a:t>…</a:t>
            </a:r>
            <a:r>
              <a:rPr lang="en-US" dirty="0" smtClean="0"/>
              <a:t>or</a:t>
            </a:r>
            <a:r>
              <a:rPr lang="mr-IN" dirty="0" smtClean="0"/>
              <a:t>…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Fields parameter (yay!)</a:t>
            </a:r>
          </a:p>
          <a:p>
            <a:pPr>
              <a:buNone/>
            </a:pPr>
            <a:r>
              <a:rPr lang="en-US" sz="1600" i="1" dirty="0" smtClean="0"/>
              <a:t>GET /orders/4370307900?</a:t>
            </a:r>
            <a:r>
              <a:rPr lang="en-US" sz="1600" b="1" dirty="0" smtClean="0">
                <a:solidFill>
                  <a:schemeClr val="tx1"/>
                </a:solidFill>
              </a:rPr>
              <a:t>fields=</a:t>
            </a:r>
            <a:r>
              <a:rPr lang="en-US" sz="1600" b="1" dirty="0" err="1" smtClean="0">
                <a:solidFill>
                  <a:schemeClr val="tx1"/>
                </a:solidFill>
              </a:rPr>
              <a:t>totalPrice,orderItems</a:t>
            </a:r>
            <a:r>
              <a:rPr lang="en-US" sz="1600" b="1" dirty="0" smtClean="0">
                <a:solidFill>
                  <a:schemeClr val="tx1"/>
                </a:solidFill>
              </a:rPr>
              <a:t>(product(</a:t>
            </a:r>
            <a:r>
              <a:rPr lang="en-US" sz="1600" b="1" dirty="0" err="1" smtClean="0">
                <a:solidFill>
                  <a:schemeClr val="tx1"/>
                </a:solidFill>
              </a:rPr>
              <a:t>imageUrl</a:t>
            </a:r>
            <a:r>
              <a:rPr lang="en-US" sz="1600" b="1" dirty="0" smtClean="0">
                <a:solidFill>
                  <a:schemeClr val="tx1"/>
                </a:solidFill>
              </a:rPr>
              <a:t>),shipment(status))</a:t>
            </a:r>
          </a:p>
          <a:p>
            <a:pPr>
              <a:buNone/>
            </a:pPr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53115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1166</TotalTime>
  <Words>589</Words>
  <Application>Microsoft Macintosh PowerPoint</Application>
  <PresentationFormat>Diavoorstelling (16:9)</PresentationFormat>
  <Paragraphs>149</Paragraphs>
  <Slides>29</Slides>
  <Notes>22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1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29</vt:i4>
      </vt:variant>
    </vt:vector>
  </HeadingPairs>
  <TitlesOfParts>
    <vt:vector size="31" baseType="lpstr">
      <vt:lpstr>Arial</vt:lpstr>
      <vt:lpstr>Simple Dark</vt:lpstr>
      <vt:lpstr>PowerPoint-presentatie</vt:lpstr>
      <vt:lpstr>Agenda</vt:lpstr>
      <vt:lpstr>What is GraphQL</vt:lpstr>
      <vt:lpstr>GraphQL: who is using it… to name a few?</vt:lpstr>
      <vt:lpstr>GraphQL: as a replacement for REST?</vt:lpstr>
      <vt:lpstr>Consider this website…using REST (1)</vt:lpstr>
      <vt:lpstr>The same website…using GraphQL</vt:lpstr>
      <vt:lpstr>Consider this website…using REST (2)</vt:lpstr>
      <vt:lpstr>With REST we can solve this!</vt:lpstr>
      <vt:lpstr>But…</vt:lpstr>
      <vt:lpstr>The same website…using GraphQL</vt:lpstr>
      <vt:lpstr>GraphQL schema definition options</vt:lpstr>
      <vt:lpstr>GraphQL schema: defines the types</vt:lpstr>
      <vt:lpstr>GraphQL type definition</vt:lpstr>
      <vt:lpstr>GraphQL type definition</vt:lpstr>
      <vt:lpstr>GraphQL types: model the shape of your data</vt:lpstr>
      <vt:lpstr>GraphQL special type: Query</vt:lpstr>
      <vt:lpstr>Agenda</vt:lpstr>
      <vt:lpstr>GraphQL runtime</vt:lpstr>
      <vt:lpstr>GraphQL Java</vt:lpstr>
      <vt:lpstr>GraphQL-java: code-first</vt:lpstr>
      <vt:lpstr>GraphQL-java: schema-first</vt:lpstr>
      <vt:lpstr>GraphQL-java-tools: schema-first</vt:lpstr>
      <vt:lpstr>GraphQL: how do you execute a Query</vt:lpstr>
      <vt:lpstr>Tools</vt:lpstr>
      <vt:lpstr>Agenda</vt:lpstr>
      <vt:lpstr>Demo</vt:lpstr>
      <vt:lpstr>Links</vt:lpstr>
      <vt:lpstr>TODO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GraphQL</dc:title>
  <cp:lastModifiedBy>Microsoft Office-gebruiker</cp:lastModifiedBy>
  <cp:revision>66</cp:revision>
  <dcterms:modified xsi:type="dcterms:W3CDTF">2017-10-10T23:11:00Z</dcterms:modified>
</cp:coreProperties>
</file>